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slide" Target="slides/slide44.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Shape 3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3" name="Shape 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9" name="Shape 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John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 name="Shape 43"/>
        <p:cNvGrpSpPr/>
        <p:nvPr/>
      </p:nvGrpSpPr>
      <p:grpSpPr>
        <a:xfrm>
          <a:off x="0" y="0"/>
          <a:ext cx="0" cy="0"/>
          <a:chOff x="0" y="0"/>
          <a:chExt cx="0" cy="0"/>
        </a:xfrm>
      </p:grpSpPr>
      <p:sp>
        <p:nvSpPr>
          <p:cNvPr id="44" name="Shape 4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45" name="Shape 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Shape 64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47" name="Shape 6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98" name="Shape 6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51" name="Shape 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716" name="Shape 7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729" name="Shape 7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211425" y="1941275"/>
            <a:ext cx="5206200" cy="784800"/>
          </a:xfrm>
          <a:prstGeom prst="rect">
            <a:avLst/>
          </a:prstGeom>
          <a:noFill/>
          <a:ln>
            <a:noFill/>
          </a:ln>
        </p:spPr>
        <p:txBody>
          <a:bodyPr anchorCtr="0" anchor="b" bIns="91425" lIns="91425" rIns="91425" wrap="square" tIns="91425"/>
          <a:lstStyle>
            <a:lvl1pPr lvl="0" rtl="0">
              <a:spcBef>
                <a:spcPts val="0"/>
              </a:spcBef>
              <a:buClr>
                <a:srgbClr val="BE0712"/>
              </a:buClr>
              <a:buSzPts val="3200"/>
              <a:buFont typeface="Calibri"/>
              <a:buNone/>
              <a:defRPr b="1" i="0" sz="3200" u="none" cap="none" strike="noStrike">
                <a:solidFill>
                  <a:srgbClr val="BE0712"/>
                </a:solidFill>
                <a:latin typeface="Calibri"/>
                <a:ea typeface="Calibri"/>
                <a:cs typeface="Calibri"/>
                <a:sym typeface="Calibri"/>
              </a:defRPr>
            </a:lvl1pPr>
            <a:lvl2pPr lvl="1"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2pPr>
            <a:lvl3pPr lvl="2"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3pPr>
            <a:lvl4pPr lvl="3"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4pPr>
            <a:lvl5pPr lvl="4"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5pPr>
            <a:lvl6pPr lvl="5"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6pPr>
            <a:lvl7pPr lvl="6"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7pPr>
            <a:lvl8pPr lvl="7"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8pPr>
            <a:lvl9pPr lvl="8" rtl="0">
              <a:spcBef>
                <a:spcPts val="0"/>
              </a:spcBef>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161925" y="2612325"/>
            <a:ext cx="5380800" cy="784800"/>
          </a:xfrm>
          <a:prstGeom prst="rect">
            <a:avLst/>
          </a:prstGeom>
          <a:noFill/>
          <a:ln>
            <a:noFill/>
          </a:ln>
        </p:spPr>
        <p:txBody>
          <a:bodyPr anchorCtr="0" anchor="t" bIns="91425" lIns="91425" rIns="91425" wrap="square" tIns="91425"/>
          <a:lstStyle>
            <a:lvl1pPr lvl="0" rtl="0">
              <a:lnSpc>
                <a:spcPct val="100000"/>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1" name="Shape 11"/>
          <p:cNvCxnSpPr/>
          <p:nvPr/>
        </p:nvCxnSpPr>
        <p:spPr>
          <a:xfrm>
            <a:off x="290700" y="2669200"/>
            <a:ext cx="8443800" cy="0"/>
          </a:xfrm>
          <a:prstGeom prst="straightConnector1">
            <a:avLst/>
          </a:prstGeom>
          <a:noFill/>
          <a:ln cap="flat" cmpd="sng" w="19050">
            <a:solidFill>
              <a:srgbClr val="1072BD"/>
            </a:solidFill>
            <a:prstDash val="dot"/>
            <a:round/>
            <a:headEnd len="lg" w="lg" type="none"/>
            <a:tailEnd len="lg" w="lg"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166800" y="92501"/>
            <a:ext cx="8229600" cy="495300"/>
          </a:xfrm>
          <a:prstGeom prst="rect">
            <a:avLst/>
          </a:prstGeom>
          <a:noFill/>
          <a:ln>
            <a:noFill/>
          </a:ln>
        </p:spPr>
        <p:txBody>
          <a:bodyPr anchorCtr="0" anchor="b" bIns="91425" lIns="91425" rIns="91425" wrap="square" tIns="91425"/>
          <a:lstStyle>
            <a:lvl1pPr lvl="0" rtl="0" algn="l">
              <a:spcBef>
                <a:spcPts val="0"/>
              </a:spcBef>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buSzPts val="3600"/>
              <a:buFont typeface="Arial"/>
              <a:buNone/>
              <a:defRPr b="1" sz="3600">
                <a:solidFill>
                  <a:schemeClr val="dk1"/>
                </a:solidFill>
                <a:latin typeface="Arial"/>
                <a:ea typeface="Arial"/>
                <a:cs typeface="Arial"/>
                <a:sym typeface="Arial"/>
              </a:defRPr>
            </a:lvl2pPr>
            <a:lvl3pPr lvl="2" rtl="0" algn="l">
              <a:spcBef>
                <a:spcPts val="0"/>
              </a:spcBef>
              <a:buSzPts val="3600"/>
              <a:buFont typeface="Arial"/>
              <a:buNone/>
              <a:defRPr b="1" sz="3600">
                <a:solidFill>
                  <a:schemeClr val="dk1"/>
                </a:solidFill>
                <a:latin typeface="Arial"/>
                <a:ea typeface="Arial"/>
                <a:cs typeface="Arial"/>
                <a:sym typeface="Arial"/>
              </a:defRPr>
            </a:lvl3pPr>
            <a:lvl4pPr lvl="3" rtl="0" algn="l">
              <a:spcBef>
                <a:spcPts val="0"/>
              </a:spcBef>
              <a:buSzPts val="3600"/>
              <a:buFont typeface="Arial"/>
              <a:buNone/>
              <a:defRPr b="1" sz="3600">
                <a:solidFill>
                  <a:schemeClr val="dk1"/>
                </a:solidFill>
                <a:latin typeface="Arial"/>
                <a:ea typeface="Arial"/>
                <a:cs typeface="Arial"/>
                <a:sym typeface="Arial"/>
              </a:defRPr>
            </a:lvl4pPr>
            <a:lvl5pPr lvl="4" rtl="0" algn="l">
              <a:spcBef>
                <a:spcPts val="0"/>
              </a:spcBef>
              <a:buSzPts val="3600"/>
              <a:buFont typeface="Arial"/>
              <a:buNone/>
              <a:defRPr b="1" sz="3600">
                <a:solidFill>
                  <a:schemeClr val="dk1"/>
                </a:solidFill>
                <a:latin typeface="Arial"/>
                <a:ea typeface="Arial"/>
                <a:cs typeface="Arial"/>
                <a:sym typeface="Arial"/>
              </a:defRPr>
            </a:lvl5pPr>
            <a:lvl6pPr lvl="5" rtl="0" algn="l">
              <a:spcBef>
                <a:spcPts val="0"/>
              </a:spcBef>
              <a:buSzPts val="3600"/>
              <a:buFont typeface="Arial"/>
              <a:buNone/>
              <a:defRPr b="1" sz="3600">
                <a:solidFill>
                  <a:schemeClr val="dk1"/>
                </a:solidFill>
                <a:latin typeface="Arial"/>
                <a:ea typeface="Arial"/>
                <a:cs typeface="Arial"/>
                <a:sym typeface="Arial"/>
              </a:defRPr>
            </a:lvl6pPr>
            <a:lvl7pPr lvl="6" rtl="0" algn="l">
              <a:spcBef>
                <a:spcPts val="0"/>
              </a:spcBef>
              <a:buSzPts val="3600"/>
              <a:buFont typeface="Arial"/>
              <a:buNone/>
              <a:defRPr b="1" sz="3600">
                <a:solidFill>
                  <a:schemeClr val="dk1"/>
                </a:solidFill>
                <a:latin typeface="Arial"/>
                <a:ea typeface="Arial"/>
                <a:cs typeface="Arial"/>
                <a:sym typeface="Arial"/>
              </a:defRPr>
            </a:lvl7pPr>
            <a:lvl8pPr lvl="7" rtl="0" algn="l">
              <a:spcBef>
                <a:spcPts val="0"/>
              </a:spcBef>
              <a:buSzPts val="3600"/>
              <a:buFont typeface="Arial"/>
              <a:buNone/>
              <a:defRPr b="1" sz="3600">
                <a:solidFill>
                  <a:schemeClr val="dk1"/>
                </a:solidFill>
                <a:latin typeface="Arial"/>
                <a:ea typeface="Arial"/>
                <a:cs typeface="Arial"/>
                <a:sym typeface="Arial"/>
              </a:defRPr>
            </a:lvl8pPr>
            <a:lvl9pPr lvl="8" rtl="0" algn="l">
              <a:spcBef>
                <a:spcPts val="0"/>
              </a:spcBef>
              <a:buSzPts val="3600"/>
              <a:buFont typeface="Arial"/>
              <a:buNone/>
              <a:defRPr b="1" sz="3600">
                <a:solidFill>
                  <a:schemeClr val="dk1"/>
                </a:solidFill>
                <a:latin typeface="Arial"/>
                <a:ea typeface="Arial"/>
                <a:cs typeface="Arial"/>
                <a:sym typeface="Arial"/>
              </a:defRPr>
            </a:lvl9pPr>
          </a:lstStyle>
          <a:p/>
        </p:txBody>
      </p:sp>
      <p:cxnSp>
        <p:nvCxnSpPr>
          <p:cNvPr id="14" name="Shape 14"/>
          <p:cNvCxnSpPr/>
          <p:nvPr/>
        </p:nvCxnSpPr>
        <p:spPr>
          <a:xfrm>
            <a:off x="243000" y="587800"/>
            <a:ext cx="8443800" cy="0"/>
          </a:xfrm>
          <a:prstGeom prst="straightConnector1">
            <a:avLst/>
          </a:prstGeom>
          <a:noFill/>
          <a:ln cap="flat" cmpd="sng" w="19050">
            <a:solidFill>
              <a:srgbClr val="1072BD"/>
            </a:solidFill>
            <a:prstDash val="dot"/>
            <a:round/>
            <a:headEnd len="lg" w="lg" type="none"/>
            <a:tailEnd len="lg" w="lg" type="none"/>
          </a:ln>
        </p:spPr>
      </p:cxnSp>
      <p:sp>
        <p:nvSpPr>
          <p:cNvPr id="15" name="Shape 15"/>
          <p:cNvSpPr txBox="1"/>
          <p:nvPr>
            <p:ph idx="1" type="body"/>
          </p:nvPr>
        </p:nvSpPr>
        <p:spPr>
          <a:xfrm>
            <a:off x="243000" y="556500"/>
            <a:ext cx="8443800" cy="4153800"/>
          </a:xfrm>
          <a:prstGeom prst="rect">
            <a:avLst/>
          </a:prstGeom>
          <a:noFill/>
          <a:ln>
            <a:noFill/>
          </a:ln>
        </p:spPr>
        <p:txBody>
          <a:bodyPr anchorCtr="0" anchor="t" bIns="91425" lIns="91425" rIns="91425" wrap="square" tIns="91425"/>
          <a:lstStyle>
            <a:lvl1pPr lvl="0" rtl="0">
              <a:spcBef>
                <a:spcPts val="0"/>
              </a:spcBef>
              <a:buSzPts val="2000"/>
              <a:buFont typeface="Calibri"/>
              <a:buChar char="●"/>
              <a:defRPr sz="2000">
                <a:latin typeface="Calibri"/>
                <a:ea typeface="Calibri"/>
                <a:cs typeface="Calibri"/>
                <a:sym typeface="Calibri"/>
              </a:defRPr>
            </a:lvl1pPr>
            <a:lvl2pPr lvl="1" rtl="0">
              <a:spcBef>
                <a:spcPts val="0"/>
              </a:spcBef>
              <a:buSzPts val="2000"/>
              <a:buFont typeface="Calibri"/>
              <a:buChar char="○"/>
              <a:defRPr sz="2000">
                <a:latin typeface="Calibri"/>
                <a:ea typeface="Calibri"/>
                <a:cs typeface="Calibri"/>
                <a:sym typeface="Calibri"/>
              </a:defRPr>
            </a:lvl2pPr>
            <a:lvl3pPr lvl="2" rtl="0">
              <a:spcBef>
                <a:spcPts val="0"/>
              </a:spcBef>
              <a:buSzPts val="1800"/>
              <a:buFont typeface="Calibri"/>
              <a:buChar char="■"/>
              <a:defRPr sz="1800">
                <a:latin typeface="Calibri"/>
                <a:ea typeface="Calibri"/>
                <a:cs typeface="Calibri"/>
                <a:sym typeface="Calibri"/>
              </a:defRPr>
            </a:lvl3pPr>
            <a:lvl4pPr lvl="3" rtl="0">
              <a:spcBef>
                <a:spcPts val="0"/>
              </a:spcBef>
              <a:buSzPts val="1800"/>
              <a:buFont typeface="Calibri"/>
              <a:buChar char="●"/>
              <a:defRPr>
                <a:latin typeface="Calibri"/>
                <a:ea typeface="Calibri"/>
                <a:cs typeface="Calibri"/>
                <a:sym typeface="Calibri"/>
              </a:defRPr>
            </a:lvl4pPr>
            <a:lvl5pPr lvl="4" rtl="0">
              <a:spcBef>
                <a:spcPts val="0"/>
              </a:spcBef>
              <a:buSzPts val="1800"/>
              <a:buFont typeface="Calibri"/>
              <a:buChar char="○"/>
              <a:defRPr sz="1800">
                <a:latin typeface="Calibri"/>
                <a:ea typeface="Calibri"/>
                <a:cs typeface="Calibri"/>
                <a:sym typeface="Calibri"/>
              </a:defRPr>
            </a:lvl5pPr>
            <a:lvl6pPr lvl="5" rtl="0">
              <a:spcBef>
                <a:spcPts val="0"/>
              </a:spcBef>
              <a:buSzPts val="1800"/>
              <a:buFont typeface="Calibri"/>
              <a:buChar char="■"/>
              <a:defRPr sz="1800">
                <a:latin typeface="Calibri"/>
                <a:ea typeface="Calibri"/>
                <a:cs typeface="Calibri"/>
                <a:sym typeface="Calibri"/>
              </a:defRPr>
            </a:lvl6pPr>
            <a:lvl7pPr lvl="6" rtl="0">
              <a:spcBef>
                <a:spcPts val="0"/>
              </a:spcBef>
              <a:buSzPts val="1800"/>
              <a:buFont typeface="Calibri"/>
              <a:buChar char="●"/>
              <a:defRPr sz="1800">
                <a:latin typeface="Calibri"/>
                <a:ea typeface="Calibri"/>
                <a:cs typeface="Calibri"/>
                <a:sym typeface="Calibri"/>
              </a:defRPr>
            </a:lvl7pPr>
            <a:lvl8pPr lvl="7" rtl="0">
              <a:spcBef>
                <a:spcPts val="0"/>
              </a:spcBef>
              <a:buSzPts val="1800"/>
              <a:buFont typeface="Calibri"/>
              <a:buChar char="○"/>
              <a:defRPr sz="1800">
                <a:latin typeface="Calibri"/>
                <a:ea typeface="Calibri"/>
                <a:cs typeface="Calibri"/>
                <a:sym typeface="Calibri"/>
              </a:defRPr>
            </a:lvl8pPr>
            <a:lvl9pPr lvl="8" rtl="0">
              <a:spcBef>
                <a:spcPts val="0"/>
              </a:spcBef>
              <a:buSzPts val="1800"/>
              <a:buFont typeface="Calibri"/>
              <a:buChar char="■"/>
              <a:defRPr sz="1800">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a:noFill/>
          <a:ln>
            <a:noFill/>
          </a:ln>
        </p:spPr>
        <p:txBody>
          <a:bodyPr anchorCtr="0" anchor="b" bIns="91425" lIns="91425" rIns="91425" wrap="square" tIns="91425"/>
          <a:lstStyle>
            <a:lvl1pPr lvl="0" rtl="0" algn="l">
              <a:spcBef>
                <a:spcPts val="0"/>
              </a:spcBef>
              <a:buSzPts val="3600"/>
              <a:buFont typeface="Arial"/>
              <a:buNone/>
              <a:defRPr b="1" sz="3600">
                <a:solidFill>
                  <a:schemeClr val="dk1"/>
                </a:solidFill>
                <a:latin typeface="Arial"/>
                <a:ea typeface="Arial"/>
                <a:cs typeface="Arial"/>
                <a:sym typeface="Arial"/>
              </a:defRPr>
            </a:lvl1pPr>
            <a:lvl2pPr lvl="1" rtl="0" algn="l">
              <a:spcBef>
                <a:spcPts val="0"/>
              </a:spcBef>
              <a:buSzPts val="3600"/>
              <a:buFont typeface="Arial"/>
              <a:buNone/>
              <a:defRPr b="1" sz="3600">
                <a:solidFill>
                  <a:schemeClr val="dk1"/>
                </a:solidFill>
                <a:latin typeface="Arial"/>
                <a:ea typeface="Arial"/>
                <a:cs typeface="Arial"/>
                <a:sym typeface="Arial"/>
              </a:defRPr>
            </a:lvl2pPr>
            <a:lvl3pPr lvl="2" rtl="0" algn="l">
              <a:spcBef>
                <a:spcPts val="0"/>
              </a:spcBef>
              <a:buSzPts val="3600"/>
              <a:buFont typeface="Arial"/>
              <a:buNone/>
              <a:defRPr b="1" sz="3600">
                <a:solidFill>
                  <a:schemeClr val="dk1"/>
                </a:solidFill>
                <a:latin typeface="Arial"/>
                <a:ea typeface="Arial"/>
                <a:cs typeface="Arial"/>
                <a:sym typeface="Arial"/>
              </a:defRPr>
            </a:lvl3pPr>
            <a:lvl4pPr lvl="3" rtl="0" algn="l">
              <a:spcBef>
                <a:spcPts val="0"/>
              </a:spcBef>
              <a:buSzPts val="3600"/>
              <a:buFont typeface="Arial"/>
              <a:buNone/>
              <a:defRPr b="1" sz="3600">
                <a:solidFill>
                  <a:schemeClr val="dk1"/>
                </a:solidFill>
                <a:latin typeface="Arial"/>
                <a:ea typeface="Arial"/>
                <a:cs typeface="Arial"/>
                <a:sym typeface="Arial"/>
              </a:defRPr>
            </a:lvl4pPr>
            <a:lvl5pPr lvl="4" rtl="0" algn="l">
              <a:spcBef>
                <a:spcPts val="0"/>
              </a:spcBef>
              <a:buSzPts val="3600"/>
              <a:buFont typeface="Arial"/>
              <a:buNone/>
              <a:defRPr b="1" sz="3600">
                <a:solidFill>
                  <a:schemeClr val="dk1"/>
                </a:solidFill>
                <a:latin typeface="Arial"/>
                <a:ea typeface="Arial"/>
                <a:cs typeface="Arial"/>
                <a:sym typeface="Arial"/>
              </a:defRPr>
            </a:lvl5pPr>
            <a:lvl6pPr lvl="5" rtl="0" algn="l">
              <a:spcBef>
                <a:spcPts val="0"/>
              </a:spcBef>
              <a:buSzPts val="3600"/>
              <a:buFont typeface="Arial"/>
              <a:buNone/>
              <a:defRPr b="1" sz="3600">
                <a:solidFill>
                  <a:schemeClr val="dk1"/>
                </a:solidFill>
                <a:latin typeface="Arial"/>
                <a:ea typeface="Arial"/>
                <a:cs typeface="Arial"/>
                <a:sym typeface="Arial"/>
              </a:defRPr>
            </a:lvl6pPr>
            <a:lvl7pPr lvl="6" rtl="0" algn="l">
              <a:spcBef>
                <a:spcPts val="0"/>
              </a:spcBef>
              <a:buSzPts val="3600"/>
              <a:buFont typeface="Arial"/>
              <a:buNone/>
              <a:defRPr b="1" sz="3600">
                <a:solidFill>
                  <a:schemeClr val="dk1"/>
                </a:solidFill>
                <a:latin typeface="Arial"/>
                <a:ea typeface="Arial"/>
                <a:cs typeface="Arial"/>
                <a:sym typeface="Arial"/>
              </a:defRPr>
            </a:lvl7pPr>
            <a:lvl8pPr lvl="7" rtl="0" algn="l">
              <a:spcBef>
                <a:spcPts val="0"/>
              </a:spcBef>
              <a:buSzPts val="3600"/>
              <a:buFont typeface="Arial"/>
              <a:buNone/>
              <a:defRPr b="1" sz="3600">
                <a:solidFill>
                  <a:schemeClr val="dk1"/>
                </a:solidFill>
                <a:latin typeface="Arial"/>
                <a:ea typeface="Arial"/>
                <a:cs typeface="Arial"/>
                <a:sym typeface="Arial"/>
              </a:defRPr>
            </a:lvl8pPr>
            <a:lvl9pPr lvl="8" rtl="0" algn="l">
              <a:spcBef>
                <a:spcPts val="0"/>
              </a:spcBef>
              <a:buSzPts val="3600"/>
              <a:buFont typeface="Arial"/>
              <a:buNone/>
              <a:defRPr b="1" sz="3600">
                <a:solidFill>
                  <a:schemeClr val="dk1"/>
                </a:solidFill>
                <a:latin typeface="Arial"/>
                <a:ea typeface="Arial"/>
                <a:cs typeface="Arial"/>
                <a:sym typeface="Arial"/>
              </a:defRPr>
            </a:lvl9pPr>
          </a:lstStyle>
          <a:p/>
        </p:txBody>
      </p:sp>
      <p:sp>
        <p:nvSpPr>
          <p:cNvPr id="18" name="Shape 18"/>
          <p:cNvSpPr txBox="1"/>
          <p:nvPr>
            <p:ph idx="1" type="body"/>
          </p:nvPr>
        </p:nvSpPr>
        <p:spPr>
          <a:xfrm>
            <a:off x="457200" y="1200150"/>
            <a:ext cx="3994500" cy="3725700"/>
          </a:xfrm>
          <a:prstGeom prst="rect">
            <a:avLst/>
          </a:prstGeom>
          <a:noFill/>
          <a:ln>
            <a:noFill/>
          </a:ln>
        </p:spPr>
        <p:txBody>
          <a:bodyPr anchorCtr="0" anchor="t" bIns="91425" lIns="91425" rIns="91425" wrap="square" tIns="91425"/>
          <a:lstStyle>
            <a:lvl1pPr lvl="0" rtl="0">
              <a:spcBef>
                <a:spcPts val="0"/>
              </a:spcBef>
              <a:buSzPts val="3000"/>
              <a:buChar char="●"/>
              <a:defRPr/>
            </a:lvl1pPr>
            <a:lvl2pPr lvl="1" rtl="0">
              <a:spcBef>
                <a:spcPts val="0"/>
              </a:spcBef>
              <a:buSzPts val="2400"/>
              <a:buChar char="○"/>
              <a:defRPr/>
            </a:lvl2pPr>
            <a:lvl3pPr lvl="2" rtl="0">
              <a:spcBef>
                <a:spcPts val="0"/>
              </a:spcBef>
              <a:buSzPts val="2400"/>
              <a:buChar char="■"/>
              <a:defRPr/>
            </a:lvl3pPr>
            <a:lvl4pPr lvl="3" rtl="0">
              <a:spcBef>
                <a:spcPts val="0"/>
              </a:spcBef>
              <a:buSzPts val="1800"/>
              <a:buChar char="●"/>
              <a:defRPr/>
            </a:lvl4pPr>
            <a:lvl5pPr lvl="4" rtl="0">
              <a:spcBef>
                <a:spcPts val="0"/>
              </a:spcBef>
              <a:buSzPts val="1800"/>
              <a:buChar char="○"/>
              <a:defRPr sz="1800"/>
            </a:lvl5pPr>
            <a:lvl6pPr lvl="5" rtl="0">
              <a:spcBef>
                <a:spcPts val="0"/>
              </a:spcBef>
              <a:buSzPts val="1800"/>
              <a:buChar char="■"/>
              <a:defRPr sz="1800"/>
            </a:lvl6pPr>
            <a:lvl7pPr lvl="6" rtl="0">
              <a:spcBef>
                <a:spcPts val="0"/>
              </a:spcBef>
              <a:buSzPts val="1800"/>
              <a:buChar char="●"/>
              <a:defRPr sz="1800"/>
            </a:lvl7pPr>
            <a:lvl8pPr lvl="7" rtl="0">
              <a:spcBef>
                <a:spcPts val="0"/>
              </a:spcBef>
              <a:buSzPts val="1800"/>
              <a:buChar char="○"/>
              <a:defRPr sz="1800"/>
            </a:lvl8pPr>
            <a:lvl9pPr lvl="8" rtl="0">
              <a:spcBef>
                <a:spcPts val="0"/>
              </a:spcBef>
              <a:buSzPts val="1800"/>
              <a:buChar char="■"/>
              <a:defRPr sz="1800"/>
            </a:lvl9pPr>
          </a:lstStyle>
          <a:p/>
        </p:txBody>
      </p:sp>
      <p:sp>
        <p:nvSpPr>
          <p:cNvPr id="19" name="Shape 19"/>
          <p:cNvSpPr txBox="1"/>
          <p:nvPr>
            <p:ph idx="2" type="body"/>
          </p:nvPr>
        </p:nvSpPr>
        <p:spPr>
          <a:xfrm>
            <a:off x="4692274" y="1200150"/>
            <a:ext cx="3994500" cy="3725700"/>
          </a:xfrm>
          <a:prstGeom prst="rect">
            <a:avLst/>
          </a:prstGeom>
          <a:noFill/>
          <a:ln>
            <a:noFill/>
          </a:ln>
        </p:spPr>
        <p:txBody>
          <a:bodyPr anchorCtr="0" anchor="t" bIns="91425" lIns="91425" rIns="91425" wrap="square" tIns="91425"/>
          <a:lstStyle>
            <a:lvl1pPr lvl="0" rtl="0">
              <a:spcBef>
                <a:spcPts val="0"/>
              </a:spcBef>
              <a:buSzPts val="3000"/>
              <a:buChar char="●"/>
              <a:defRPr/>
            </a:lvl1pPr>
            <a:lvl2pPr lvl="1" rtl="0">
              <a:spcBef>
                <a:spcPts val="0"/>
              </a:spcBef>
              <a:buSzPts val="2400"/>
              <a:buChar char="○"/>
              <a:defRPr/>
            </a:lvl2pPr>
            <a:lvl3pPr lvl="2" rtl="0">
              <a:spcBef>
                <a:spcPts val="0"/>
              </a:spcBef>
              <a:buSzPts val="2400"/>
              <a:buChar char="■"/>
              <a:defRPr/>
            </a:lvl3pPr>
            <a:lvl4pPr lvl="3" rtl="0">
              <a:spcBef>
                <a:spcPts val="0"/>
              </a:spcBef>
              <a:buSzPts val="1800"/>
              <a:buChar char="●"/>
              <a:defRPr/>
            </a:lvl4pPr>
            <a:lvl5pPr lvl="4" rtl="0">
              <a:spcBef>
                <a:spcPts val="0"/>
              </a:spcBef>
              <a:buSzPts val="1800"/>
              <a:buChar char="○"/>
              <a:defRPr sz="1800"/>
            </a:lvl5pPr>
            <a:lvl6pPr lvl="5" rtl="0">
              <a:spcBef>
                <a:spcPts val="0"/>
              </a:spcBef>
              <a:buSzPts val="1800"/>
              <a:buChar char="■"/>
              <a:defRPr sz="1800"/>
            </a:lvl6pPr>
            <a:lvl7pPr lvl="6" rtl="0">
              <a:spcBef>
                <a:spcPts val="0"/>
              </a:spcBef>
              <a:buSzPts val="1800"/>
              <a:buChar char="●"/>
              <a:defRPr sz="1800"/>
            </a:lvl7pPr>
            <a:lvl8pPr lvl="7" rtl="0">
              <a:spcBef>
                <a:spcPts val="0"/>
              </a:spcBef>
              <a:buSzPts val="1800"/>
              <a:buChar char="○"/>
              <a:defRPr sz="1800"/>
            </a:lvl8pPr>
            <a:lvl9pPr lvl="8" rtl="0">
              <a:spcBef>
                <a:spcPts val="0"/>
              </a:spcBef>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0" name="Shape 20"/>
        <p:cNvGrpSpPr/>
        <p:nvPr/>
      </p:nvGrpSpPr>
      <p:grpSpPr>
        <a:xfrm>
          <a:off x="0" y="0"/>
          <a:ext cx="0" cy="0"/>
          <a:chOff x="0" y="0"/>
          <a:chExt cx="0" cy="0"/>
        </a:xfrm>
      </p:grpSpPr>
      <p:sp>
        <p:nvSpPr>
          <p:cNvPr id="21" name="Shape 21"/>
          <p:cNvSpPr txBox="1"/>
          <p:nvPr>
            <p:ph type="title"/>
          </p:nvPr>
        </p:nvSpPr>
        <p:spPr>
          <a:xfrm>
            <a:off x="928950" y="2143050"/>
            <a:ext cx="7286100" cy="857400"/>
          </a:xfrm>
          <a:prstGeom prst="rect">
            <a:avLst/>
          </a:prstGeom>
          <a:noFill/>
          <a:ln>
            <a:noFill/>
          </a:ln>
        </p:spPr>
        <p:txBody>
          <a:bodyPr anchorCtr="0" anchor="b" bIns="91425" lIns="91425" rIns="91425" wrap="square" tIns="91425"/>
          <a:lstStyle>
            <a:lvl1pPr lvl="0" rtl="0" algn="ctr">
              <a:spcBef>
                <a:spcPts val="0"/>
              </a:spcBef>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buSzPts val="3600"/>
              <a:buFont typeface="Arial"/>
              <a:buNone/>
              <a:defRPr b="1" sz="3600">
                <a:solidFill>
                  <a:schemeClr val="dk1"/>
                </a:solidFill>
                <a:latin typeface="Arial"/>
                <a:ea typeface="Arial"/>
                <a:cs typeface="Arial"/>
                <a:sym typeface="Arial"/>
              </a:defRPr>
            </a:lvl2pPr>
            <a:lvl3pPr lvl="2" rtl="0" algn="l">
              <a:spcBef>
                <a:spcPts val="0"/>
              </a:spcBef>
              <a:buSzPts val="3600"/>
              <a:buFont typeface="Arial"/>
              <a:buNone/>
              <a:defRPr b="1" sz="3600">
                <a:solidFill>
                  <a:schemeClr val="dk1"/>
                </a:solidFill>
                <a:latin typeface="Arial"/>
                <a:ea typeface="Arial"/>
                <a:cs typeface="Arial"/>
                <a:sym typeface="Arial"/>
              </a:defRPr>
            </a:lvl3pPr>
            <a:lvl4pPr lvl="3" rtl="0" algn="l">
              <a:spcBef>
                <a:spcPts val="0"/>
              </a:spcBef>
              <a:buSzPts val="3600"/>
              <a:buFont typeface="Arial"/>
              <a:buNone/>
              <a:defRPr b="1" sz="3600">
                <a:solidFill>
                  <a:schemeClr val="dk1"/>
                </a:solidFill>
                <a:latin typeface="Arial"/>
                <a:ea typeface="Arial"/>
                <a:cs typeface="Arial"/>
                <a:sym typeface="Arial"/>
              </a:defRPr>
            </a:lvl4pPr>
            <a:lvl5pPr lvl="4" rtl="0" algn="l">
              <a:spcBef>
                <a:spcPts val="0"/>
              </a:spcBef>
              <a:buSzPts val="3600"/>
              <a:buFont typeface="Arial"/>
              <a:buNone/>
              <a:defRPr b="1" sz="3600">
                <a:solidFill>
                  <a:schemeClr val="dk1"/>
                </a:solidFill>
                <a:latin typeface="Arial"/>
                <a:ea typeface="Arial"/>
                <a:cs typeface="Arial"/>
                <a:sym typeface="Arial"/>
              </a:defRPr>
            </a:lvl5pPr>
            <a:lvl6pPr lvl="5" rtl="0" algn="l">
              <a:spcBef>
                <a:spcPts val="0"/>
              </a:spcBef>
              <a:buSzPts val="3600"/>
              <a:buFont typeface="Arial"/>
              <a:buNone/>
              <a:defRPr b="1" sz="3600">
                <a:solidFill>
                  <a:schemeClr val="dk1"/>
                </a:solidFill>
                <a:latin typeface="Arial"/>
                <a:ea typeface="Arial"/>
                <a:cs typeface="Arial"/>
                <a:sym typeface="Arial"/>
              </a:defRPr>
            </a:lvl6pPr>
            <a:lvl7pPr lvl="6" rtl="0" algn="l">
              <a:spcBef>
                <a:spcPts val="0"/>
              </a:spcBef>
              <a:buSzPts val="3600"/>
              <a:buFont typeface="Arial"/>
              <a:buNone/>
              <a:defRPr b="1" sz="3600">
                <a:solidFill>
                  <a:schemeClr val="dk1"/>
                </a:solidFill>
                <a:latin typeface="Arial"/>
                <a:ea typeface="Arial"/>
                <a:cs typeface="Arial"/>
                <a:sym typeface="Arial"/>
              </a:defRPr>
            </a:lvl7pPr>
            <a:lvl8pPr lvl="7" rtl="0" algn="l">
              <a:spcBef>
                <a:spcPts val="0"/>
              </a:spcBef>
              <a:buSzPts val="3600"/>
              <a:buFont typeface="Arial"/>
              <a:buNone/>
              <a:defRPr b="1" sz="3600">
                <a:solidFill>
                  <a:schemeClr val="dk1"/>
                </a:solidFill>
                <a:latin typeface="Arial"/>
                <a:ea typeface="Arial"/>
                <a:cs typeface="Arial"/>
                <a:sym typeface="Arial"/>
              </a:defRPr>
            </a:lvl8pPr>
            <a:lvl9pPr lvl="8" rtl="0" algn="l">
              <a:spcBef>
                <a:spcPts val="0"/>
              </a:spcBef>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22" name="Shape 22"/>
        <p:cNvGrpSpPr/>
        <p:nvPr/>
      </p:nvGrpSpPr>
      <p:grpSpPr>
        <a:xfrm>
          <a:off x="0" y="0"/>
          <a:ext cx="0" cy="0"/>
          <a:chOff x="0" y="0"/>
          <a:chExt cx="0" cy="0"/>
        </a:xfrm>
      </p:grpSpPr>
      <p:sp>
        <p:nvSpPr>
          <p:cNvPr id="23" name="Shape 23"/>
          <p:cNvSpPr txBox="1"/>
          <p:nvPr>
            <p:ph idx="1" type="body"/>
          </p:nvPr>
        </p:nvSpPr>
        <p:spPr>
          <a:xfrm>
            <a:off x="457200" y="4406309"/>
            <a:ext cx="8229600" cy="519600"/>
          </a:xfrm>
          <a:prstGeom prst="rect">
            <a:avLst/>
          </a:prstGeom>
          <a:noFill/>
          <a:ln>
            <a:noFill/>
          </a:ln>
        </p:spPr>
        <p:txBody>
          <a:bodyPr anchorCtr="0" anchor="t" bIns="91425" lIns="91425" rIns="91425" wrap="square" tIns="91425"/>
          <a:lstStyle>
            <a:lvl1pPr lvl="0" rtl="0" algn="ctr">
              <a:lnSpc>
                <a:spcPct val="100000"/>
              </a:lnSpc>
              <a:spcBef>
                <a:spcPts val="360"/>
              </a:spcBef>
              <a:spcAft>
                <a:spcPts val="0"/>
              </a:spcAft>
              <a:buClr>
                <a:schemeClr val="dk1"/>
              </a:buClr>
              <a:buSzPts val="1800"/>
              <a:buFont typeface="Arial"/>
              <a:buChar char="●"/>
              <a:defRPr sz="1800">
                <a:solidFill>
                  <a:schemeClr val="dk1"/>
                </a:solidFill>
              </a:defRPr>
            </a:lvl1pPr>
            <a:lvl2pPr lvl="1" rtl="0" algn="ctr">
              <a:lnSpc>
                <a:spcPct val="100000"/>
              </a:lnSpc>
              <a:spcBef>
                <a:spcPts val="360"/>
              </a:spcBef>
              <a:spcAft>
                <a:spcPts val="0"/>
              </a:spcAft>
              <a:buClr>
                <a:schemeClr val="dk1"/>
              </a:buClr>
              <a:buSzPts val="1800"/>
              <a:buFont typeface="Arial"/>
              <a:buChar char="○"/>
              <a:defRPr sz="1800">
                <a:solidFill>
                  <a:schemeClr val="dk1"/>
                </a:solidFill>
              </a:defRPr>
            </a:lvl2pPr>
            <a:lvl3pPr lvl="2" rtl="0" algn="ctr">
              <a:lnSpc>
                <a:spcPct val="100000"/>
              </a:lnSpc>
              <a:spcBef>
                <a:spcPts val="360"/>
              </a:spcBef>
              <a:spcAft>
                <a:spcPts val="0"/>
              </a:spcAft>
              <a:buClr>
                <a:schemeClr val="dk1"/>
              </a:buClr>
              <a:buSzPts val="1800"/>
              <a:buFont typeface="Arial"/>
              <a:buChar char="■"/>
              <a:defRPr sz="1800">
                <a:solidFill>
                  <a:schemeClr val="dk1"/>
                </a:solidFill>
              </a:defRPr>
            </a:lvl3pPr>
            <a:lvl4pPr lvl="3" rtl="0" algn="ctr">
              <a:lnSpc>
                <a:spcPct val="100000"/>
              </a:lnSpc>
              <a:spcBef>
                <a:spcPts val="360"/>
              </a:spcBef>
              <a:spcAft>
                <a:spcPts val="0"/>
              </a:spcAft>
              <a:buClr>
                <a:schemeClr val="dk1"/>
              </a:buClr>
              <a:buSzPts val="1800"/>
              <a:buFont typeface="Arial"/>
              <a:buChar char="●"/>
              <a:defRPr sz="1800">
                <a:solidFill>
                  <a:schemeClr val="dk1"/>
                </a:solidFill>
              </a:defRPr>
            </a:lvl4pPr>
            <a:lvl5pPr lvl="4" rtl="0" algn="ctr">
              <a:lnSpc>
                <a:spcPct val="100000"/>
              </a:lnSpc>
              <a:spcBef>
                <a:spcPts val="360"/>
              </a:spcBef>
              <a:spcAft>
                <a:spcPts val="0"/>
              </a:spcAft>
              <a:buClr>
                <a:schemeClr val="dk1"/>
              </a:buClr>
              <a:buSzPts val="1800"/>
              <a:buFont typeface="Arial"/>
              <a:buChar char="○"/>
              <a:defRPr sz="1800">
                <a:solidFill>
                  <a:schemeClr val="dk1"/>
                </a:solidFill>
              </a:defRPr>
            </a:lvl5pPr>
            <a:lvl6pPr lvl="5" rtl="0" algn="ctr">
              <a:lnSpc>
                <a:spcPct val="100000"/>
              </a:lnSpc>
              <a:spcBef>
                <a:spcPts val="360"/>
              </a:spcBef>
              <a:spcAft>
                <a:spcPts val="0"/>
              </a:spcAft>
              <a:buClr>
                <a:schemeClr val="dk1"/>
              </a:buClr>
              <a:buSzPts val="1800"/>
              <a:buFont typeface="Arial"/>
              <a:buChar char="■"/>
              <a:defRPr sz="1800">
                <a:solidFill>
                  <a:schemeClr val="dk1"/>
                </a:solidFill>
              </a:defRPr>
            </a:lvl6pPr>
            <a:lvl7pPr lvl="6" rtl="0" algn="ctr">
              <a:lnSpc>
                <a:spcPct val="100000"/>
              </a:lnSpc>
              <a:spcBef>
                <a:spcPts val="360"/>
              </a:spcBef>
              <a:spcAft>
                <a:spcPts val="0"/>
              </a:spcAft>
              <a:buClr>
                <a:schemeClr val="dk1"/>
              </a:buClr>
              <a:buSzPts val="1800"/>
              <a:buFont typeface="Arial"/>
              <a:buChar char="●"/>
              <a:defRPr sz="1800">
                <a:solidFill>
                  <a:schemeClr val="dk1"/>
                </a:solidFill>
              </a:defRPr>
            </a:lvl7pPr>
            <a:lvl8pPr lvl="7" rtl="0" algn="ctr">
              <a:lnSpc>
                <a:spcPct val="100000"/>
              </a:lnSpc>
              <a:spcBef>
                <a:spcPts val="360"/>
              </a:spcBef>
              <a:spcAft>
                <a:spcPts val="0"/>
              </a:spcAft>
              <a:buClr>
                <a:schemeClr val="dk1"/>
              </a:buClr>
              <a:buSzPts val="1800"/>
              <a:buFont typeface="Arial"/>
              <a:buChar char="○"/>
              <a:defRPr sz="1800">
                <a:solidFill>
                  <a:schemeClr val="dk1"/>
                </a:solidFill>
              </a:defRPr>
            </a:lvl8pPr>
            <a:lvl9pPr lvl="8" rtl="0" algn="ctr">
              <a:lnSpc>
                <a:spcPct val="100000"/>
              </a:lnSpc>
              <a:spcBef>
                <a:spcPts val="36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rticle Excerpt">
    <p:spTree>
      <p:nvGrpSpPr>
        <p:cNvPr id="25" name="Shape 25"/>
        <p:cNvGrpSpPr/>
        <p:nvPr/>
      </p:nvGrpSpPr>
      <p:grpSpPr>
        <a:xfrm>
          <a:off x="0" y="0"/>
          <a:ext cx="0" cy="0"/>
          <a:chOff x="0" y="0"/>
          <a:chExt cx="0" cy="0"/>
        </a:xfrm>
      </p:grpSpPr>
      <p:sp>
        <p:nvSpPr>
          <p:cNvPr id="26" name="Shape 26"/>
          <p:cNvSpPr txBox="1"/>
          <p:nvPr>
            <p:ph type="title"/>
          </p:nvPr>
        </p:nvSpPr>
        <p:spPr>
          <a:xfrm>
            <a:off x="166800" y="92501"/>
            <a:ext cx="8229600" cy="495300"/>
          </a:xfrm>
          <a:prstGeom prst="rect">
            <a:avLst/>
          </a:prstGeom>
          <a:noFill/>
          <a:ln>
            <a:noFill/>
          </a:ln>
        </p:spPr>
        <p:txBody>
          <a:bodyPr anchorCtr="0" anchor="b" bIns="91425" lIns="91425" rIns="91425" wrap="square" tIns="91425"/>
          <a:lstStyle>
            <a:lvl1pPr lvl="0" rtl="0" algn="l">
              <a:spcBef>
                <a:spcPts val="0"/>
              </a:spcBef>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buSzPts val="3600"/>
              <a:buFont typeface="Arial"/>
              <a:buNone/>
              <a:defRPr b="1" sz="3600">
                <a:solidFill>
                  <a:schemeClr val="dk1"/>
                </a:solidFill>
                <a:latin typeface="Arial"/>
                <a:ea typeface="Arial"/>
                <a:cs typeface="Arial"/>
                <a:sym typeface="Arial"/>
              </a:defRPr>
            </a:lvl2pPr>
            <a:lvl3pPr lvl="2" rtl="0" algn="l">
              <a:spcBef>
                <a:spcPts val="0"/>
              </a:spcBef>
              <a:buSzPts val="3600"/>
              <a:buFont typeface="Arial"/>
              <a:buNone/>
              <a:defRPr b="1" sz="3600">
                <a:solidFill>
                  <a:schemeClr val="dk1"/>
                </a:solidFill>
                <a:latin typeface="Arial"/>
                <a:ea typeface="Arial"/>
                <a:cs typeface="Arial"/>
                <a:sym typeface="Arial"/>
              </a:defRPr>
            </a:lvl3pPr>
            <a:lvl4pPr lvl="3" rtl="0" algn="l">
              <a:spcBef>
                <a:spcPts val="0"/>
              </a:spcBef>
              <a:buSzPts val="3600"/>
              <a:buFont typeface="Arial"/>
              <a:buNone/>
              <a:defRPr b="1" sz="3600">
                <a:solidFill>
                  <a:schemeClr val="dk1"/>
                </a:solidFill>
                <a:latin typeface="Arial"/>
                <a:ea typeface="Arial"/>
                <a:cs typeface="Arial"/>
                <a:sym typeface="Arial"/>
              </a:defRPr>
            </a:lvl4pPr>
            <a:lvl5pPr lvl="4" rtl="0" algn="l">
              <a:spcBef>
                <a:spcPts val="0"/>
              </a:spcBef>
              <a:buSzPts val="3600"/>
              <a:buFont typeface="Arial"/>
              <a:buNone/>
              <a:defRPr b="1" sz="3600">
                <a:solidFill>
                  <a:schemeClr val="dk1"/>
                </a:solidFill>
                <a:latin typeface="Arial"/>
                <a:ea typeface="Arial"/>
                <a:cs typeface="Arial"/>
                <a:sym typeface="Arial"/>
              </a:defRPr>
            </a:lvl5pPr>
            <a:lvl6pPr lvl="5" rtl="0" algn="l">
              <a:spcBef>
                <a:spcPts val="0"/>
              </a:spcBef>
              <a:buSzPts val="3600"/>
              <a:buFont typeface="Arial"/>
              <a:buNone/>
              <a:defRPr b="1" sz="3600">
                <a:solidFill>
                  <a:schemeClr val="dk1"/>
                </a:solidFill>
                <a:latin typeface="Arial"/>
                <a:ea typeface="Arial"/>
                <a:cs typeface="Arial"/>
                <a:sym typeface="Arial"/>
              </a:defRPr>
            </a:lvl6pPr>
            <a:lvl7pPr lvl="6" rtl="0" algn="l">
              <a:spcBef>
                <a:spcPts val="0"/>
              </a:spcBef>
              <a:buSzPts val="3600"/>
              <a:buFont typeface="Arial"/>
              <a:buNone/>
              <a:defRPr b="1" sz="3600">
                <a:solidFill>
                  <a:schemeClr val="dk1"/>
                </a:solidFill>
                <a:latin typeface="Arial"/>
                <a:ea typeface="Arial"/>
                <a:cs typeface="Arial"/>
                <a:sym typeface="Arial"/>
              </a:defRPr>
            </a:lvl7pPr>
            <a:lvl8pPr lvl="7" rtl="0" algn="l">
              <a:spcBef>
                <a:spcPts val="0"/>
              </a:spcBef>
              <a:buSzPts val="3600"/>
              <a:buFont typeface="Arial"/>
              <a:buNone/>
              <a:defRPr b="1" sz="3600">
                <a:solidFill>
                  <a:schemeClr val="dk1"/>
                </a:solidFill>
                <a:latin typeface="Arial"/>
                <a:ea typeface="Arial"/>
                <a:cs typeface="Arial"/>
                <a:sym typeface="Arial"/>
              </a:defRPr>
            </a:lvl8pPr>
            <a:lvl9pPr lvl="8" rtl="0" algn="l">
              <a:spcBef>
                <a:spcPts val="0"/>
              </a:spcBef>
              <a:buSzPts val="3600"/>
              <a:buFont typeface="Arial"/>
              <a:buNone/>
              <a:defRPr b="1" sz="3600">
                <a:solidFill>
                  <a:schemeClr val="dk1"/>
                </a:solidFill>
                <a:latin typeface="Arial"/>
                <a:ea typeface="Arial"/>
                <a:cs typeface="Arial"/>
                <a:sym typeface="Arial"/>
              </a:defRPr>
            </a:lvl9pPr>
          </a:lstStyle>
          <a:p/>
        </p:txBody>
      </p:sp>
      <p:cxnSp>
        <p:nvCxnSpPr>
          <p:cNvPr id="27" name="Shape 27"/>
          <p:cNvCxnSpPr/>
          <p:nvPr/>
        </p:nvCxnSpPr>
        <p:spPr>
          <a:xfrm>
            <a:off x="243000" y="587800"/>
            <a:ext cx="8443800" cy="0"/>
          </a:xfrm>
          <a:prstGeom prst="straightConnector1">
            <a:avLst/>
          </a:prstGeom>
          <a:noFill/>
          <a:ln cap="flat" cmpd="sng" w="19050">
            <a:solidFill>
              <a:srgbClr val="1072BD"/>
            </a:solidFill>
            <a:prstDash val="dot"/>
            <a:round/>
            <a:headEnd len="lg" w="lg" type="none"/>
            <a:tailEnd len="lg" w="lg" type="none"/>
          </a:ln>
        </p:spPr>
      </p:cxnSp>
      <p:sp>
        <p:nvSpPr>
          <p:cNvPr id="28" name="Shape 28"/>
          <p:cNvSpPr txBox="1"/>
          <p:nvPr>
            <p:ph idx="1" type="body"/>
          </p:nvPr>
        </p:nvSpPr>
        <p:spPr>
          <a:xfrm>
            <a:off x="243000" y="1683300"/>
            <a:ext cx="8443800" cy="1426800"/>
          </a:xfrm>
          <a:prstGeom prst="rect">
            <a:avLst/>
          </a:prstGeom>
          <a:noFill/>
          <a:ln>
            <a:noFill/>
          </a:ln>
        </p:spPr>
        <p:txBody>
          <a:bodyPr anchorCtr="0" anchor="t" bIns="91425" lIns="91425" rIns="91425" wrap="square" tIns="91425"/>
          <a:lstStyle>
            <a:lvl1pPr lvl="0" rtl="0">
              <a:spcBef>
                <a:spcPts val="0"/>
              </a:spcBef>
              <a:buSzPts val="2000"/>
              <a:buFont typeface="Calibri"/>
              <a:buChar char="●"/>
              <a:defRPr sz="2000">
                <a:latin typeface="Calibri"/>
                <a:ea typeface="Calibri"/>
                <a:cs typeface="Calibri"/>
                <a:sym typeface="Calibri"/>
              </a:defRPr>
            </a:lvl1pPr>
            <a:lvl2pPr lvl="1" rtl="0">
              <a:spcBef>
                <a:spcPts val="0"/>
              </a:spcBef>
              <a:buSzPts val="2000"/>
              <a:buFont typeface="Calibri"/>
              <a:buChar char="○"/>
              <a:defRPr sz="2000">
                <a:latin typeface="Calibri"/>
                <a:ea typeface="Calibri"/>
                <a:cs typeface="Calibri"/>
                <a:sym typeface="Calibri"/>
              </a:defRPr>
            </a:lvl2pPr>
            <a:lvl3pPr lvl="2" rtl="0">
              <a:spcBef>
                <a:spcPts val="0"/>
              </a:spcBef>
              <a:buSzPts val="1800"/>
              <a:buFont typeface="Calibri"/>
              <a:buChar char="■"/>
              <a:defRPr sz="1800">
                <a:latin typeface="Calibri"/>
                <a:ea typeface="Calibri"/>
                <a:cs typeface="Calibri"/>
                <a:sym typeface="Calibri"/>
              </a:defRPr>
            </a:lvl3pPr>
            <a:lvl4pPr lvl="3" rtl="0">
              <a:spcBef>
                <a:spcPts val="0"/>
              </a:spcBef>
              <a:buSzPts val="1800"/>
              <a:buFont typeface="Calibri"/>
              <a:buChar char="●"/>
              <a:defRPr>
                <a:latin typeface="Calibri"/>
                <a:ea typeface="Calibri"/>
                <a:cs typeface="Calibri"/>
                <a:sym typeface="Calibri"/>
              </a:defRPr>
            </a:lvl4pPr>
            <a:lvl5pPr lvl="4" rtl="0">
              <a:spcBef>
                <a:spcPts val="0"/>
              </a:spcBef>
              <a:buSzPts val="1800"/>
              <a:buFont typeface="Calibri"/>
              <a:buChar char="○"/>
              <a:defRPr sz="1800">
                <a:latin typeface="Calibri"/>
                <a:ea typeface="Calibri"/>
                <a:cs typeface="Calibri"/>
                <a:sym typeface="Calibri"/>
              </a:defRPr>
            </a:lvl5pPr>
            <a:lvl6pPr lvl="5" rtl="0">
              <a:spcBef>
                <a:spcPts val="0"/>
              </a:spcBef>
              <a:buSzPts val="1800"/>
              <a:buFont typeface="Calibri"/>
              <a:buChar char="■"/>
              <a:defRPr sz="1800">
                <a:latin typeface="Calibri"/>
                <a:ea typeface="Calibri"/>
                <a:cs typeface="Calibri"/>
                <a:sym typeface="Calibri"/>
              </a:defRPr>
            </a:lvl6pPr>
            <a:lvl7pPr lvl="6" rtl="0">
              <a:spcBef>
                <a:spcPts val="0"/>
              </a:spcBef>
              <a:buSzPts val="1800"/>
              <a:buFont typeface="Calibri"/>
              <a:buChar char="●"/>
              <a:defRPr sz="1800">
                <a:latin typeface="Calibri"/>
                <a:ea typeface="Calibri"/>
                <a:cs typeface="Calibri"/>
                <a:sym typeface="Calibri"/>
              </a:defRPr>
            </a:lvl7pPr>
            <a:lvl8pPr lvl="7" rtl="0">
              <a:spcBef>
                <a:spcPts val="0"/>
              </a:spcBef>
              <a:buSzPts val="1800"/>
              <a:buFont typeface="Calibri"/>
              <a:buChar char="○"/>
              <a:defRPr sz="1800">
                <a:latin typeface="Calibri"/>
                <a:ea typeface="Calibri"/>
                <a:cs typeface="Calibri"/>
                <a:sym typeface="Calibri"/>
              </a:defRPr>
            </a:lvl8pPr>
            <a:lvl9pPr lvl="8" rtl="0">
              <a:spcBef>
                <a:spcPts val="0"/>
              </a:spcBef>
              <a:buSzPts val="1800"/>
              <a:buFont typeface="Calibri"/>
              <a:buChar char="■"/>
              <a:defRPr sz="1800">
                <a:latin typeface="Calibri"/>
                <a:ea typeface="Calibri"/>
                <a:cs typeface="Calibri"/>
                <a:sym typeface="Calibri"/>
              </a:defRPr>
            </a:lvl9pPr>
          </a:lstStyle>
          <a:p/>
        </p:txBody>
      </p:sp>
      <p:sp>
        <p:nvSpPr>
          <p:cNvPr id="29" name="Shape 29"/>
          <p:cNvSpPr txBox="1"/>
          <p:nvPr>
            <p:ph idx="2" type="title"/>
          </p:nvPr>
        </p:nvSpPr>
        <p:spPr>
          <a:xfrm>
            <a:off x="457200" y="745549"/>
            <a:ext cx="8229600" cy="717600"/>
          </a:xfrm>
          <a:prstGeom prst="rect">
            <a:avLst/>
          </a:prstGeom>
          <a:noFill/>
          <a:ln>
            <a:noFill/>
          </a:ln>
        </p:spPr>
        <p:txBody>
          <a:bodyPr anchorCtr="0" anchor="b" bIns="91425" lIns="91425" rIns="91425" wrap="square" tIns="91425"/>
          <a:lstStyle>
            <a:lvl1pPr lvl="0" rtl="0" algn="ctr">
              <a:spcBef>
                <a:spcPts val="0"/>
              </a:spcBef>
              <a:buSzPts val="2400"/>
              <a:buFont typeface="Calibri"/>
              <a:buNone/>
              <a:defRPr b="1" sz="2400">
                <a:solidFill>
                  <a:schemeClr val="dk1"/>
                </a:solidFill>
                <a:latin typeface="Calibri"/>
                <a:ea typeface="Calibri"/>
                <a:cs typeface="Calibri"/>
                <a:sym typeface="Calibri"/>
              </a:defRPr>
            </a:lvl1pPr>
            <a:lvl2pPr lvl="1" rtl="0" algn="ctr">
              <a:spcBef>
                <a:spcPts val="0"/>
              </a:spcBef>
              <a:buSzPts val="2400"/>
              <a:buFont typeface="Calibri"/>
              <a:buNone/>
              <a:defRPr b="1" sz="2400">
                <a:solidFill>
                  <a:schemeClr val="dk1"/>
                </a:solidFill>
                <a:latin typeface="Calibri"/>
                <a:ea typeface="Calibri"/>
                <a:cs typeface="Calibri"/>
                <a:sym typeface="Calibri"/>
              </a:defRPr>
            </a:lvl2pPr>
            <a:lvl3pPr lvl="2" rtl="0" algn="ctr">
              <a:spcBef>
                <a:spcPts val="0"/>
              </a:spcBef>
              <a:buSzPts val="2400"/>
              <a:buFont typeface="Calibri"/>
              <a:buNone/>
              <a:defRPr b="1" sz="2400">
                <a:solidFill>
                  <a:schemeClr val="dk1"/>
                </a:solidFill>
                <a:latin typeface="Calibri"/>
                <a:ea typeface="Calibri"/>
                <a:cs typeface="Calibri"/>
                <a:sym typeface="Calibri"/>
              </a:defRPr>
            </a:lvl3pPr>
            <a:lvl4pPr lvl="3" rtl="0" algn="ctr">
              <a:spcBef>
                <a:spcPts val="0"/>
              </a:spcBef>
              <a:buSzPts val="2400"/>
              <a:buFont typeface="Calibri"/>
              <a:buNone/>
              <a:defRPr b="1" sz="2400">
                <a:solidFill>
                  <a:schemeClr val="dk1"/>
                </a:solidFill>
                <a:latin typeface="Calibri"/>
                <a:ea typeface="Calibri"/>
                <a:cs typeface="Calibri"/>
                <a:sym typeface="Calibri"/>
              </a:defRPr>
            </a:lvl4pPr>
            <a:lvl5pPr lvl="4" rtl="0" algn="ctr">
              <a:spcBef>
                <a:spcPts val="0"/>
              </a:spcBef>
              <a:buSzPts val="2400"/>
              <a:buFont typeface="Calibri"/>
              <a:buNone/>
              <a:defRPr b="1" sz="2400">
                <a:solidFill>
                  <a:schemeClr val="dk1"/>
                </a:solidFill>
                <a:latin typeface="Calibri"/>
                <a:ea typeface="Calibri"/>
                <a:cs typeface="Calibri"/>
                <a:sym typeface="Calibri"/>
              </a:defRPr>
            </a:lvl5pPr>
            <a:lvl6pPr lvl="5" rtl="0" algn="ctr">
              <a:spcBef>
                <a:spcPts val="0"/>
              </a:spcBef>
              <a:buSzPts val="2400"/>
              <a:buFont typeface="Calibri"/>
              <a:buNone/>
              <a:defRPr b="1" sz="2400">
                <a:solidFill>
                  <a:schemeClr val="dk1"/>
                </a:solidFill>
                <a:latin typeface="Calibri"/>
                <a:ea typeface="Calibri"/>
                <a:cs typeface="Calibri"/>
                <a:sym typeface="Calibri"/>
              </a:defRPr>
            </a:lvl6pPr>
            <a:lvl7pPr lvl="6" rtl="0" algn="ctr">
              <a:spcBef>
                <a:spcPts val="0"/>
              </a:spcBef>
              <a:buSzPts val="2400"/>
              <a:buFont typeface="Calibri"/>
              <a:buNone/>
              <a:defRPr b="1" sz="2400">
                <a:solidFill>
                  <a:schemeClr val="dk1"/>
                </a:solidFill>
                <a:latin typeface="Calibri"/>
                <a:ea typeface="Calibri"/>
                <a:cs typeface="Calibri"/>
                <a:sym typeface="Calibri"/>
              </a:defRPr>
            </a:lvl7pPr>
            <a:lvl8pPr lvl="7" rtl="0" algn="ctr">
              <a:spcBef>
                <a:spcPts val="0"/>
              </a:spcBef>
              <a:buSzPts val="2400"/>
              <a:buFont typeface="Calibri"/>
              <a:buNone/>
              <a:defRPr b="1" sz="2400">
                <a:solidFill>
                  <a:schemeClr val="dk1"/>
                </a:solidFill>
                <a:latin typeface="Calibri"/>
                <a:ea typeface="Calibri"/>
                <a:cs typeface="Calibri"/>
                <a:sym typeface="Calibri"/>
              </a:defRPr>
            </a:lvl8pPr>
            <a:lvl9pPr lvl="8" rtl="0" algn="ctr">
              <a:spcBef>
                <a:spcPts val="0"/>
              </a:spcBef>
              <a:buSzPts val="2400"/>
              <a:buFont typeface="Calibri"/>
              <a:buNone/>
              <a:defRPr b="1" sz="2400">
                <a:solidFill>
                  <a:schemeClr val="dk1"/>
                </a:solidFill>
                <a:latin typeface="Calibri"/>
                <a:ea typeface="Calibri"/>
                <a:cs typeface="Calibri"/>
                <a:sym typeface="Calibri"/>
              </a:defRPr>
            </a:lvl9pPr>
          </a:lstStyle>
          <a:p/>
        </p:txBody>
      </p:sp>
      <p:sp>
        <p:nvSpPr>
          <p:cNvPr id="30" name="Shape 30"/>
          <p:cNvSpPr txBox="1"/>
          <p:nvPr>
            <p:ph idx="3" type="title"/>
          </p:nvPr>
        </p:nvSpPr>
        <p:spPr>
          <a:xfrm>
            <a:off x="2749500" y="1240000"/>
            <a:ext cx="3663000" cy="495300"/>
          </a:xfrm>
          <a:prstGeom prst="rect">
            <a:avLst/>
          </a:prstGeom>
          <a:noFill/>
          <a:ln>
            <a:noFill/>
          </a:ln>
        </p:spPr>
        <p:txBody>
          <a:bodyPr anchorCtr="0" anchor="b" bIns="91425" lIns="91425" rIns="91425" wrap="square" tIns="91425"/>
          <a:lstStyle>
            <a:lvl1pPr lvl="0" rtl="0" algn="ctr">
              <a:spcBef>
                <a:spcPts val="0"/>
              </a:spcBef>
              <a:buSzPts val="1100"/>
              <a:buFont typeface="Calibri"/>
              <a:buNone/>
              <a:defRPr b="0" sz="1100">
                <a:solidFill>
                  <a:schemeClr val="dk1"/>
                </a:solidFill>
                <a:latin typeface="Calibri"/>
                <a:ea typeface="Calibri"/>
                <a:cs typeface="Calibri"/>
                <a:sym typeface="Calibri"/>
              </a:defRPr>
            </a:lvl1pPr>
            <a:lvl2pPr lvl="1" rtl="0" algn="ctr">
              <a:spcBef>
                <a:spcPts val="0"/>
              </a:spcBef>
              <a:buSzPts val="3600"/>
              <a:buFont typeface="Arial"/>
              <a:buNone/>
              <a:defRPr b="1" sz="3600">
                <a:solidFill>
                  <a:schemeClr val="dk1"/>
                </a:solidFill>
                <a:latin typeface="Arial"/>
                <a:ea typeface="Arial"/>
                <a:cs typeface="Arial"/>
                <a:sym typeface="Arial"/>
              </a:defRPr>
            </a:lvl2pPr>
            <a:lvl3pPr lvl="2" rtl="0" algn="ctr">
              <a:spcBef>
                <a:spcPts val="0"/>
              </a:spcBef>
              <a:buSzPts val="3600"/>
              <a:buFont typeface="Arial"/>
              <a:buNone/>
              <a:defRPr b="1" sz="3600">
                <a:solidFill>
                  <a:schemeClr val="dk1"/>
                </a:solidFill>
                <a:latin typeface="Arial"/>
                <a:ea typeface="Arial"/>
                <a:cs typeface="Arial"/>
                <a:sym typeface="Arial"/>
              </a:defRPr>
            </a:lvl3pPr>
            <a:lvl4pPr lvl="3" rtl="0" algn="ctr">
              <a:spcBef>
                <a:spcPts val="0"/>
              </a:spcBef>
              <a:buSzPts val="3600"/>
              <a:buFont typeface="Arial"/>
              <a:buNone/>
              <a:defRPr b="1" sz="3600">
                <a:solidFill>
                  <a:schemeClr val="dk1"/>
                </a:solidFill>
                <a:latin typeface="Arial"/>
                <a:ea typeface="Arial"/>
                <a:cs typeface="Arial"/>
                <a:sym typeface="Arial"/>
              </a:defRPr>
            </a:lvl4pPr>
            <a:lvl5pPr lvl="4" rtl="0" algn="ctr">
              <a:spcBef>
                <a:spcPts val="0"/>
              </a:spcBef>
              <a:buSzPts val="3600"/>
              <a:buFont typeface="Arial"/>
              <a:buNone/>
              <a:defRPr b="1" sz="3600">
                <a:solidFill>
                  <a:schemeClr val="dk1"/>
                </a:solidFill>
                <a:latin typeface="Arial"/>
                <a:ea typeface="Arial"/>
                <a:cs typeface="Arial"/>
                <a:sym typeface="Arial"/>
              </a:defRPr>
            </a:lvl5pPr>
            <a:lvl6pPr lvl="5" rtl="0" algn="ctr">
              <a:spcBef>
                <a:spcPts val="0"/>
              </a:spcBef>
              <a:buSzPts val="3600"/>
              <a:buFont typeface="Arial"/>
              <a:buNone/>
              <a:defRPr b="1" sz="3600">
                <a:solidFill>
                  <a:schemeClr val="dk1"/>
                </a:solidFill>
                <a:latin typeface="Arial"/>
                <a:ea typeface="Arial"/>
                <a:cs typeface="Arial"/>
                <a:sym typeface="Arial"/>
              </a:defRPr>
            </a:lvl6pPr>
            <a:lvl7pPr lvl="6" rtl="0" algn="ctr">
              <a:spcBef>
                <a:spcPts val="0"/>
              </a:spcBef>
              <a:buSzPts val="3600"/>
              <a:buFont typeface="Arial"/>
              <a:buNone/>
              <a:defRPr b="1" sz="3600">
                <a:solidFill>
                  <a:schemeClr val="dk1"/>
                </a:solidFill>
                <a:latin typeface="Arial"/>
                <a:ea typeface="Arial"/>
                <a:cs typeface="Arial"/>
                <a:sym typeface="Arial"/>
              </a:defRPr>
            </a:lvl7pPr>
            <a:lvl8pPr lvl="7" rtl="0" algn="ctr">
              <a:spcBef>
                <a:spcPts val="0"/>
              </a:spcBef>
              <a:buSzPts val="3600"/>
              <a:buFont typeface="Arial"/>
              <a:buNone/>
              <a:defRPr b="1" sz="3600">
                <a:solidFill>
                  <a:schemeClr val="dk1"/>
                </a:solidFill>
                <a:latin typeface="Arial"/>
                <a:ea typeface="Arial"/>
                <a:cs typeface="Arial"/>
                <a:sym typeface="Arial"/>
              </a:defRPr>
            </a:lvl8pPr>
            <a:lvl9pPr lvl="8" rtl="0" algn="ctr">
              <a:spcBef>
                <a:spcPts val="0"/>
              </a:spcBef>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wrap="square" tIns="91425"/>
          <a:lstStyle>
            <a:lvl1pPr lvl="0"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rIns="91425" wrap="square" tIns="91425"/>
          <a:lstStyle>
            <a:lvl1pPr lvl="0" rtl="0" algn="l">
              <a:spcBef>
                <a:spcPts val="600"/>
              </a:spcBef>
              <a:buClr>
                <a:schemeClr val="dk1"/>
              </a:buClr>
              <a:buSzPts val="3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piazza.com/class/is2qi3hwdjn3i8?cid=150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youtube.com/watch?v=4pbAI40dK0A" TargetMode="External"/><Relationship Id="rId4" Type="http://schemas.openxmlformats.org/officeDocument/2006/relationships/image" Target="../media/image8.jpg"/><Relationship Id="rId5" Type="http://schemas.openxmlformats.org/officeDocument/2006/relationships/hyperlink" Target="https://www.facebook.com/tesla/videos/10154712005882801/?pnref=stor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hyperlink" Target="https://www.facebook.com/photo.php?fbid=10153158181745155&amp;set=oa.10152988314154467&amp;type=3&amp;src=https%3A%2F%2Fscontent.xx.fbcdn.net%2Fhphotos-xta1%2Fv%2Ft1.0-9%2F11140331_10153158181745155_6564968909351572796_n.jpg%3Foh%3D28dcae2fab2508c1212b08b8d85cfd12%26oe%3D55D0DCDA&amp;size=640%2C84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hyperlink" Target="https://b51ab7d9e5e1e7063dcb70cee5c33cf7f4b7bad8.googledrive.com/host/0Bx6hk6AUBHxDc2d4TDJZTFIyMGs/default.ht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eecs.berkeley.edu/research"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edge.edx.org/courses/course-v1:BerkeleyX+CS188x-FA16+FA16/f57d184a147b4e739b74b01cb73f3ca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 name="Shape 34"/>
        <p:cNvGrpSpPr/>
        <p:nvPr/>
      </p:nvGrpSpPr>
      <p:grpSpPr>
        <a:xfrm>
          <a:off x="0" y="0"/>
          <a:ext cx="0" cy="0"/>
          <a:chOff x="0" y="0"/>
          <a:chExt cx="0" cy="0"/>
        </a:xfrm>
      </p:grpSpPr>
      <p:sp>
        <p:nvSpPr>
          <p:cNvPr id="35" name="Shape 35"/>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a:spcBef>
                <a:spcPts val="0"/>
              </a:spcBef>
              <a:buNone/>
            </a:pPr>
            <a:r>
              <a:rPr lang="en"/>
              <a:t>Announcements</a:t>
            </a:r>
          </a:p>
        </p:txBody>
      </p:sp>
      <p:sp>
        <p:nvSpPr>
          <p:cNvPr id="36" name="Shape 36"/>
          <p:cNvSpPr txBox="1"/>
          <p:nvPr>
            <p:ph idx="1" type="body"/>
          </p:nvPr>
        </p:nvSpPr>
        <p:spPr>
          <a:xfrm>
            <a:off x="243000" y="556500"/>
            <a:ext cx="8614500" cy="4153800"/>
          </a:xfrm>
          <a:prstGeom prst="rect">
            <a:avLst/>
          </a:prstGeom>
        </p:spPr>
        <p:txBody>
          <a:bodyPr anchorCtr="0" anchor="t" bIns="91425" lIns="91425" rIns="91425" wrap="square" tIns="91425">
            <a:noAutofit/>
          </a:bodyPr>
          <a:lstStyle/>
          <a:p>
            <a:pPr indent="0" lvl="0" marL="0" rtl="0">
              <a:spcBef>
                <a:spcPts val="0"/>
              </a:spcBef>
              <a:buNone/>
            </a:pPr>
            <a:r>
              <a:rPr lang="en"/>
              <a:t>Project 6 is out:</a:t>
            </a:r>
          </a:p>
          <a:p>
            <a:pPr indent="-355600" lvl="0" marL="457200" rtl="0">
              <a:spcBef>
                <a:spcPts val="0"/>
              </a:spcBef>
              <a:spcAft>
                <a:spcPts val="0"/>
              </a:spcAft>
              <a:buSzPts val="2000"/>
              <a:buChar char="●"/>
            </a:pPr>
            <a:r>
              <a:rPr lang="en"/>
              <a:t>Due next Monday. Opportunity to build something from scratch. Will probably take some experimentation on your part.</a:t>
            </a:r>
          </a:p>
          <a:p>
            <a:pPr indent="-355600" lvl="0" marL="457200" rtl="0">
              <a:spcBef>
                <a:spcPts val="0"/>
              </a:spcBef>
              <a:spcAft>
                <a:spcPts val="0"/>
              </a:spcAft>
              <a:buSzPts val="2000"/>
              <a:buChar char="●"/>
            </a:pPr>
            <a:r>
              <a:rPr lang="en"/>
              <a:t>I’ve delegated autograder development to Allen. Thanks Allen!</a:t>
            </a:r>
          </a:p>
          <a:p>
            <a:pPr indent="-355600" lvl="0" marL="457200" rtl="0">
              <a:spcBef>
                <a:spcPts val="0"/>
              </a:spcBef>
              <a:buSzPts val="2000"/>
              <a:buChar char="●"/>
            </a:pPr>
            <a:r>
              <a:rPr lang="en"/>
              <a:t>See great Piazza thread here: </a:t>
            </a:r>
            <a:r>
              <a:rPr lang="en" u="sng">
                <a:solidFill>
                  <a:schemeClr val="hlink"/>
                </a:solidFill>
                <a:hlinkClick r:id="rId3"/>
              </a:rPr>
              <a:t>https://piazza.com/class/is2qi3hwdjn3i8?cid=1505</a:t>
            </a:r>
          </a:p>
          <a:p>
            <a:pPr indent="0" lvl="0" marL="0" rtl="0">
              <a:spcBef>
                <a:spcPts val="0"/>
              </a:spcBef>
              <a:buNone/>
            </a:pPr>
            <a:r>
              <a:t/>
            </a:r>
            <a:endParaRPr/>
          </a:p>
          <a:p>
            <a:pPr indent="0" lvl="0" marL="0" rtl="0">
              <a:spcBef>
                <a:spcPts val="0"/>
              </a:spcBef>
              <a:buNone/>
            </a:pPr>
            <a:r>
              <a:rPr lang="en"/>
              <a:t>Remember Midterm 2? It is 97% graded. Meeting tonight to finish. </a:t>
            </a:r>
          </a:p>
          <a:p>
            <a:pPr indent="0" lvl="0" marL="0" rtl="0">
              <a:spcBef>
                <a:spcPts val="0"/>
              </a:spcBef>
              <a:buNone/>
            </a:pPr>
            <a:r>
              <a:t/>
            </a:r>
            <a:endParaRPr/>
          </a:p>
          <a:p>
            <a:pPr indent="0" lvl="0" marL="0" rtl="0">
              <a:spcBef>
                <a:spcPts val="0"/>
              </a:spcBef>
              <a:buNone/>
            </a:pPr>
            <a:r>
              <a:rPr lang="en"/>
              <a:t>Final exam will be comrehensive.</a:t>
            </a:r>
          </a:p>
          <a:p>
            <a:pPr indent="-355600" lvl="0" marL="457200" rtl="0">
              <a:spcBef>
                <a:spcPts val="0"/>
              </a:spcBef>
              <a:buSzPts val="2000"/>
              <a:buChar char="●"/>
            </a:pPr>
            <a:r>
              <a:rPr lang="en"/>
              <a:t>Information on review sessions coming soon.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p:nvPr/>
        </p:nvSpPr>
        <p:spPr>
          <a:xfrm>
            <a:off x="258850" y="7501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210" name="Shape 210"/>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Reinforcement Learning</a:t>
            </a:r>
          </a:p>
        </p:txBody>
      </p:sp>
      <p:sp>
        <p:nvSpPr>
          <p:cNvPr id="211" name="Shape 211"/>
          <p:cNvSpPr/>
          <p:nvPr/>
        </p:nvSpPr>
        <p:spPr>
          <a:xfrm>
            <a:off x="3984300" y="997700"/>
            <a:ext cx="16755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Outcome Counting</a:t>
            </a:r>
          </a:p>
        </p:txBody>
      </p:sp>
      <p:cxnSp>
        <p:nvCxnSpPr>
          <p:cNvPr id="212" name="Shape 212"/>
          <p:cNvCxnSpPr>
            <a:stCxn id="213" idx="3"/>
            <a:endCxn id="214" idx="1"/>
          </p:cNvCxnSpPr>
          <p:nvPr/>
        </p:nvCxnSpPr>
        <p:spPr>
          <a:xfrm flipH="1" rot="10800000">
            <a:off x="5682950" y="2093400"/>
            <a:ext cx="1469700" cy="8400"/>
          </a:xfrm>
          <a:prstGeom prst="straightConnector1">
            <a:avLst/>
          </a:prstGeom>
          <a:noFill/>
          <a:ln cap="flat" cmpd="sng" w="9525">
            <a:solidFill>
              <a:schemeClr val="dk2"/>
            </a:solidFill>
            <a:prstDash val="solid"/>
            <a:round/>
            <a:headEnd len="lg" w="lg" type="none"/>
            <a:tailEnd len="lg" w="lg" type="none"/>
          </a:ln>
        </p:spPr>
      </p:cxnSp>
      <p:cxnSp>
        <p:nvCxnSpPr>
          <p:cNvPr id="215" name="Shape 215"/>
          <p:cNvCxnSpPr>
            <a:stCxn id="216" idx="3"/>
            <a:endCxn id="211" idx="1"/>
          </p:cNvCxnSpPr>
          <p:nvPr/>
        </p:nvCxnSpPr>
        <p:spPr>
          <a:xfrm flipH="1" rot="10800000">
            <a:off x="2687400" y="1150400"/>
            <a:ext cx="1296900" cy="949200"/>
          </a:xfrm>
          <a:prstGeom prst="straightConnector1">
            <a:avLst/>
          </a:prstGeom>
          <a:noFill/>
          <a:ln cap="flat" cmpd="sng" w="9525">
            <a:solidFill>
              <a:schemeClr val="dk2"/>
            </a:solidFill>
            <a:prstDash val="solid"/>
            <a:round/>
            <a:headEnd len="lg" w="lg" type="none"/>
            <a:tailEnd len="lg" w="lg" type="none"/>
          </a:ln>
        </p:spPr>
      </p:cxnSp>
      <p:sp>
        <p:nvSpPr>
          <p:cNvPr id="217" name="Shape 217"/>
          <p:cNvSpPr txBox="1"/>
          <p:nvPr/>
        </p:nvSpPr>
        <p:spPr>
          <a:xfrm>
            <a:off x="258850" y="4749839"/>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10</a:t>
            </a:r>
          </a:p>
        </p:txBody>
      </p:sp>
      <p:sp>
        <p:nvSpPr>
          <p:cNvPr id="213" name="Shape 213"/>
          <p:cNvSpPr/>
          <p:nvPr/>
        </p:nvSpPr>
        <p:spPr>
          <a:xfrm>
            <a:off x="4007450" y="1949100"/>
            <a:ext cx="16755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Direct Evaluation</a:t>
            </a:r>
          </a:p>
        </p:txBody>
      </p:sp>
      <p:cxnSp>
        <p:nvCxnSpPr>
          <p:cNvPr id="218" name="Shape 218"/>
          <p:cNvCxnSpPr>
            <a:stCxn id="216" idx="3"/>
            <a:endCxn id="213" idx="1"/>
          </p:cNvCxnSpPr>
          <p:nvPr/>
        </p:nvCxnSpPr>
        <p:spPr>
          <a:xfrm>
            <a:off x="2596850" y="2099700"/>
            <a:ext cx="1410600" cy="2100"/>
          </a:xfrm>
          <a:prstGeom prst="straightConnector1">
            <a:avLst/>
          </a:prstGeom>
          <a:noFill/>
          <a:ln cap="flat" cmpd="sng" w="9525">
            <a:solidFill>
              <a:schemeClr val="dk2"/>
            </a:solidFill>
            <a:prstDash val="solid"/>
            <a:round/>
            <a:headEnd len="lg" w="lg" type="none"/>
            <a:tailEnd len="lg" w="lg" type="none"/>
          </a:ln>
        </p:spPr>
      </p:cxnSp>
      <p:sp>
        <p:nvSpPr>
          <p:cNvPr id="219" name="Shape 219"/>
          <p:cNvSpPr/>
          <p:nvPr/>
        </p:nvSpPr>
        <p:spPr>
          <a:xfrm>
            <a:off x="4006300" y="3670200"/>
            <a:ext cx="1670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Q-Learning</a:t>
            </a:r>
          </a:p>
        </p:txBody>
      </p:sp>
      <p:sp>
        <p:nvSpPr>
          <p:cNvPr id="220" name="Shape 220"/>
          <p:cNvSpPr/>
          <p:nvPr/>
        </p:nvSpPr>
        <p:spPr>
          <a:xfrm>
            <a:off x="7185427" y="3436050"/>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Q-Values</a:t>
            </a:r>
          </a:p>
        </p:txBody>
      </p:sp>
      <p:cxnSp>
        <p:nvCxnSpPr>
          <p:cNvPr id="221" name="Shape 221"/>
          <p:cNvCxnSpPr>
            <a:stCxn id="219" idx="3"/>
            <a:endCxn id="220" idx="1"/>
          </p:cNvCxnSpPr>
          <p:nvPr/>
        </p:nvCxnSpPr>
        <p:spPr>
          <a:xfrm flipH="1" rot="10800000">
            <a:off x="5676700" y="3670500"/>
            <a:ext cx="1508700" cy="152400"/>
          </a:xfrm>
          <a:prstGeom prst="straightConnector1">
            <a:avLst/>
          </a:prstGeom>
          <a:noFill/>
          <a:ln cap="flat" cmpd="sng" w="9525">
            <a:solidFill>
              <a:schemeClr val="dk2"/>
            </a:solidFill>
            <a:prstDash val="solid"/>
            <a:round/>
            <a:headEnd len="lg" w="lg" type="none"/>
            <a:tailEnd len="lg" w="lg" type="none"/>
          </a:ln>
        </p:spPr>
      </p:cxnSp>
      <p:cxnSp>
        <p:nvCxnSpPr>
          <p:cNvPr id="222" name="Shape 222"/>
          <p:cNvCxnSpPr>
            <a:stCxn id="216" idx="3"/>
            <a:endCxn id="219" idx="1"/>
          </p:cNvCxnSpPr>
          <p:nvPr/>
        </p:nvCxnSpPr>
        <p:spPr>
          <a:xfrm>
            <a:off x="2687500" y="2099700"/>
            <a:ext cx="1318800" cy="1723200"/>
          </a:xfrm>
          <a:prstGeom prst="straightConnector1">
            <a:avLst/>
          </a:prstGeom>
          <a:noFill/>
          <a:ln cap="flat" cmpd="sng" w="9525">
            <a:solidFill>
              <a:schemeClr val="dk2"/>
            </a:solidFill>
            <a:prstDash val="solid"/>
            <a:round/>
            <a:headEnd len="lg" w="lg" type="none"/>
            <a:tailEnd len="lg" w="lg" type="none"/>
          </a:ln>
        </p:spPr>
      </p:cxnSp>
      <p:sp>
        <p:nvSpPr>
          <p:cNvPr id="214" name="Shape 214"/>
          <p:cNvSpPr/>
          <p:nvPr/>
        </p:nvSpPr>
        <p:spPr>
          <a:xfrm>
            <a:off x="7152552" y="1858975"/>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State Values</a:t>
            </a:r>
          </a:p>
        </p:txBody>
      </p:sp>
      <p:sp>
        <p:nvSpPr>
          <p:cNvPr id="223" name="Shape 223"/>
          <p:cNvSpPr/>
          <p:nvPr/>
        </p:nvSpPr>
        <p:spPr>
          <a:xfrm>
            <a:off x="367200" y="780325"/>
            <a:ext cx="2392500" cy="26388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Markov Decision Process</a:t>
            </a:r>
          </a:p>
          <a:p>
            <a:pPr indent="-317500" lvl="0" marL="457200" rtl="0">
              <a:spcBef>
                <a:spcPts val="0"/>
              </a:spcBef>
              <a:spcAft>
                <a:spcPts val="0"/>
              </a:spcAft>
              <a:buSzPts val="1400"/>
              <a:buChar char="●"/>
            </a:pPr>
            <a:r>
              <a:rPr lang="en"/>
              <a:t>States: S (+start)</a:t>
            </a:r>
          </a:p>
          <a:p>
            <a:pPr indent="-317500" lvl="0" marL="457200" rtl="0">
              <a:spcBef>
                <a:spcPts val="0"/>
              </a:spcBef>
              <a:spcAft>
                <a:spcPts val="0"/>
              </a:spcAft>
              <a:buSzPts val="1400"/>
              <a:buChar char="●"/>
            </a:pPr>
            <a:r>
              <a:rPr lang="en"/>
              <a:t>Actions: A</a:t>
            </a:r>
          </a:p>
          <a:p>
            <a:pPr indent="-317500" lvl="0" marL="457200" rtl="0">
              <a:spcBef>
                <a:spcPts val="0"/>
              </a:spcBef>
              <a:spcAft>
                <a:spcPts val="0"/>
              </a:spcAft>
              <a:buSzPts val="1400"/>
              <a:buChar char="●"/>
            </a:pPr>
            <a:r>
              <a:rPr lang="en"/>
              <a:t>Transition Function: T(s, a, s’) </a:t>
            </a:r>
            <a:r>
              <a:rPr b="1" lang="en"/>
              <a:t>(unknown)</a:t>
            </a:r>
          </a:p>
          <a:p>
            <a:pPr indent="-317500" lvl="0" marL="457200" rtl="0">
              <a:spcBef>
                <a:spcPts val="0"/>
              </a:spcBef>
              <a:spcAft>
                <a:spcPts val="0"/>
              </a:spcAft>
              <a:buSzPts val="1400"/>
              <a:buChar char="●"/>
            </a:pPr>
            <a:r>
              <a:rPr lang="en"/>
              <a:t>Reward Function:     R(s, a, s’) </a:t>
            </a:r>
            <a:r>
              <a:rPr b="1" lang="en"/>
              <a:t>(unknown)</a:t>
            </a:r>
          </a:p>
          <a:p>
            <a:pPr indent="-317500" lvl="0" marL="457200" rtl="0">
              <a:spcBef>
                <a:spcPts val="0"/>
              </a:spcBef>
              <a:buSzPts val="1400"/>
              <a:buChar char="●"/>
            </a:pPr>
            <a:r>
              <a:rPr lang="en"/>
              <a:t>Terminal Test (opt):   S → {t, f} </a:t>
            </a:r>
          </a:p>
          <a:p>
            <a:pPr indent="0" lvl="0" marL="0" rtl="0">
              <a:spcBef>
                <a:spcPts val="0"/>
              </a:spcBef>
              <a:buNone/>
            </a:pPr>
            <a:r>
              <a:t/>
            </a:r>
            <a:endParaRPr/>
          </a:p>
          <a:p>
            <a:pPr indent="0" lvl="0" marL="0" rtl="0">
              <a:spcBef>
                <a:spcPts val="0"/>
              </a:spcBef>
              <a:buNone/>
            </a:pPr>
            <a:r>
              <a:rPr lang="en"/>
              <a:t>(and Discount Factor)</a:t>
            </a:r>
          </a:p>
        </p:txBody>
      </p:sp>
      <p:sp>
        <p:nvSpPr>
          <p:cNvPr id="224" name="Shape 224"/>
          <p:cNvSpPr/>
          <p:nvPr/>
        </p:nvSpPr>
        <p:spPr>
          <a:xfrm>
            <a:off x="7107479" y="4069608"/>
            <a:ext cx="16017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Optimal Policy S→ A </a:t>
            </a:r>
          </a:p>
        </p:txBody>
      </p:sp>
      <p:cxnSp>
        <p:nvCxnSpPr>
          <p:cNvPr id="225" name="Shape 225"/>
          <p:cNvCxnSpPr>
            <a:stCxn id="219" idx="3"/>
            <a:endCxn id="224" idx="1"/>
          </p:cNvCxnSpPr>
          <p:nvPr/>
        </p:nvCxnSpPr>
        <p:spPr>
          <a:xfrm>
            <a:off x="5676700" y="3822900"/>
            <a:ext cx="1430700" cy="481200"/>
          </a:xfrm>
          <a:prstGeom prst="straightConnector1">
            <a:avLst/>
          </a:prstGeom>
          <a:noFill/>
          <a:ln cap="flat" cmpd="sng" w="9525">
            <a:solidFill>
              <a:schemeClr val="dk2"/>
            </a:solidFill>
            <a:prstDash val="solid"/>
            <a:round/>
            <a:headEnd len="lg" w="lg" type="none"/>
            <a:tailEnd len="lg" w="lg" type="none"/>
          </a:ln>
        </p:spPr>
      </p:cxnSp>
      <p:sp>
        <p:nvSpPr>
          <p:cNvPr id="226" name="Shape 226"/>
          <p:cNvSpPr/>
          <p:nvPr/>
        </p:nvSpPr>
        <p:spPr>
          <a:xfrm>
            <a:off x="3853850" y="2657125"/>
            <a:ext cx="1887000" cy="4689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Temporal Difference Learning</a:t>
            </a:r>
          </a:p>
        </p:txBody>
      </p:sp>
      <p:cxnSp>
        <p:nvCxnSpPr>
          <p:cNvPr id="227" name="Shape 227"/>
          <p:cNvCxnSpPr>
            <a:stCxn id="223" idx="3"/>
            <a:endCxn id="226" idx="1"/>
          </p:cNvCxnSpPr>
          <p:nvPr/>
        </p:nvCxnSpPr>
        <p:spPr>
          <a:xfrm>
            <a:off x="2759700" y="2099725"/>
            <a:ext cx="1094100" cy="792000"/>
          </a:xfrm>
          <a:prstGeom prst="straightConnector1">
            <a:avLst/>
          </a:prstGeom>
          <a:noFill/>
          <a:ln cap="flat" cmpd="sng" w="9525">
            <a:solidFill>
              <a:schemeClr val="dk2"/>
            </a:solidFill>
            <a:prstDash val="solid"/>
            <a:round/>
            <a:headEnd len="lg" w="lg" type="none"/>
            <a:tailEnd len="lg" w="lg" type="none"/>
          </a:ln>
        </p:spPr>
      </p:cxnSp>
      <p:sp>
        <p:nvSpPr>
          <p:cNvPr id="228" name="Shape 228"/>
          <p:cNvSpPr txBox="1"/>
          <p:nvPr/>
        </p:nvSpPr>
        <p:spPr>
          <a:xfrm>
            <a:off x="287025" y="4469850"/>
            <a:ext cx="84471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Note: TDL is actually good at what it does, but optimal state values are of questionable use.</a:t>
            </a:r>
          </a:p>
        </p:txBody>
      </p:sp>
      <p:sp>
        <p:nvSpPr>
          <p:cNvPr id="229" name="Shape 229"/>
          <p:cNvSpPr/>
          <p:nvPr/>
        </p:nvSpPr>
        <p:spPr>
          <a:xfrm>
            <a:off x="7261627" y="916697"/>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T(s, a, s’)</a:t>
            </a:r>
          </a:p>
          <a:p>
            <a:pPr indent="0" lvl="0" marL="0" rtl="0" algn="ctr">
              <a:spcBef>
                <a:spcPts val="0"/>
              </a:spcBef>
              <a:buNone/>
            </a:pPr>
            <a:r>
              <a:rPr lang="en"/>
              <a:t>R(s, a, s’)</a:t>
            </a:r>
          </a:p>
        </p:txBody>
      </p:sp>
      <p:cxnSp>
        <p:nvCxnSpPr>
          <p:cNvPr id="230" name="Shape 230"/>
          <p:cNvCxnSpPr>
            <a:stCxn id="211" idx="3"/>
            <a:endCxn id="229" idx="1"/>
          </p:cNvCxnSpPr>
          <p:nvPr/>
        </p:nvCxnSpPr>
        <p:spPr>
          <a:xfrm>
            <a:off x="5659800" y="1150400"/>
            <a:ext cx="1601700" cy="600"/>
          </a:xfrm>
          <a:prstGeom prst="straightConnector1">
            <a:avLst/>
          </a:prstGeom>
          <a:noFill/>
          <a:ln cap="flat" cmpd="sng" w="9525">
            <a:solidFill>
              <a:schemeClr val="dk2"/>
            </a:solidFill>
            <a:prstDash val="solid"/>
            <a:round/>
            <a:headEnd len="lg" w="lg" type="none"/>
            <a:tailEnd len="lg" w="lg" type="none"/>
          </a:ln>
        </p:spPr>
      </p:cxnSp>
      <p:cxnSp>
        <p:nvCxnSpPr>
          <p:cNvPr id="231" name="Shape 231"/>
          <p:cNvCxnSpPr>
            <a:stCxn id="226" idx="3"/>
            <a:endCxn id="214" idx="1"/>
          </p:cNvCxnSpPr>
          <p:nvPr/>
        </p:nvCxnSpPr>
        <p:spPr>
          <a:xfrm flipH="1" rot="10800000">
            <a:off x="5740850" y="2093575"/>
            <a:ext cx="1411800" cy="798000"/>
          </a:xfrm>
          <a:prstGeom prst="straightConnector1">
            <a:avLst/>
          </a:prstGeom>
          <a:noFill/>
          <a:ln cap="flat" cmpd="sng" w="9525">
            <a:solidFill>
              <a:schemeClr val="dk2"/>
            </a:solidFill>
            <a:prstDash val="solid"/>
            <a:round/>
            <a:headEnd len="lg" w="lg" type="none"/>
            <a:tailEnd len="lg" w="lg" type="none"/>
          </a:ln>
        </p:spPr>
      </p:cxnSp>
      <p:sp>
        <p:nvSpPr>
          <p:cNvPr id="232" name="Shape 232"/>
          <p:cNvSpPr txBox="1"/>
          <p:nvPr/>
        </p:nvSpPr>
        <p:spPr>
          <a:xfrm>
            <a:off x="3885950" y="684396"/>
            <a:ext cx="1918500" cy="274500"/>
          </a:xfrm>
          <a:prstGeom prst="rect">
            <a:avLst/>
          </a:prstGeom>
          <a:noFill/>
          <a:ln>
            <a:noFill/>
          </a:ln>
        </p:spPr>
        <p:txBody>
          <a:bodyPr anchorCtr="0" anchor="t" bIns="91425" lIns="91425" rIns="91425" wrap="square" tIns="91425">
            <a:noAutofit/>
          </a:bodyPr>
          <a:lstStyle/>
          <a:p>
            <a:pPr indent="0" lvl="0" marL="0">
              <a:spcBef>
                <a:spcPts val="0"/>
              </a:spcBef>
              <a:buNone/>
            </a:pPr>
            <a:r>
              <a:rPr lang="en"/>
              <a:t>Model Based RL </a:t>
            </a:r>
          </a:p>
        </p:txBody>
      </p:sp>
      <p:sp>
        <p:nvSpPr>
          <p:cNvPr id="233" name="Shape 233"/>
          <p:cNvSpPr/>
          <p:nvPr/>
        </p:nvSpPr>
        <p:spPr>
          <a:xfrm>
            <a:off x="3698850" y="1772025"/>
            <a:ext cx="5028000" cy="14448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4" name="Shape 234"/>
          <p:cNvSpPr txBox="1"/>
          <p:nvPr/>
        </p:nvSpPr>
        <p:spPr>
          <a:xfrm>
            <a:off x="7647350" y="2898975"/>
            <a:ext cx="1094100" cy="305400"/>
          </a:xfrm>
          <a:prstGeom prst="rect">
            <a:avLst/>
          </a:prstGeom>
          <a:noFill/>
          <a:ln>
            <a:noFill/>
          </a:ln>
        </p:spPr>
        <p:txBody>
          <a:bodyPr anchorCtr="0" anchor="t" bIns="91425" lIns="91425" rIns="91425" wrap="square" tIns="91425">
            <a:noAutofit/>
          </a:bodyPr>
          <a:lstStyle/>
          <a:p>
            <a:pPr indent="0" lvl="0" marL="0">
              <a:spcBef>
                <a:spcPts val="0"/>
              </a:spcBef>
              <a:buNone/>
            </a:pPr>
            <a:r>
              <a:rPr lang="en"/>
              <a:t>Passive RL</a:t>
            </a:r>
          </a:p>
        </p:txBody>
      </p:sp>
      <p:sp>
        <p:nvSpPr>
          <p:cNvPr id="235" name="Shape 235"/>
          <p:cNvSpPr/>
          <p:nvPr/>
        </p:nvSpPr>
        <p:spPr>
          <a:xfrm>
            <a:off x="367200" y="3683055"/>
            <a:ext cx="2392500" cy="5058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Examples to Watch, a.k.a. Policy S → A</a:t>
            </a:r>
          </a:p>
        </p:txBody>
      </p:sp>
      <p:cxnSp>
        <p:nvCxnSpPr>
          <p:cNvPr id="236" name="Shape 236"/>
          <p:cNvCxnSpPr>
            <a:stCxn id="235" idx="3"/>
          </p:cNvCxnSpPr>
          <p:nvPr/>
        </p:nvCxnSpPr>
        <p:spPr>
          <a:xfrm flipH="1" rot="10800000">
            <a:off x="2759700" y="2099655"/>
            <a:ext cx="1242600" cy="1836300"/>
          </a:xfrm>
          <a:prstGeom prst="straightConnector1">
            <a:avLst/>
          </a:prstGeom>
          <a:noFill/>
          <a:ln cap="flat" cmpd="sng" w="9525">
            <a:solidFill>
              <a:schemeClr val="dk2"/>
            </a:solidFill>
            <a:prstDash val="solid"/>
            <a:round/>
            <a:headEnd len="lg" w="lg" type="none"/>
            <a:tailEnd len="lg" w="lg" type="none"/>
          </a:ln>
        </p:spPr>
      </p:cxnSp>
      <p:cxnSp>
        <p:nvCxnSpPr>
          <p:cNvPr id="237" name="Shape 237"/>
          <p:cNvCxnSpPr>
            <a:stCxn id="235" idx="3"/>
          </p:cNvCxnSpPr>
          <p:nvPr/>
        </p:nvCxnSpPr>
        <p:spPr>
          <a:xfrm flipH="1" rot="10800000">
            <a:off x="2759700" y="2865555"/>
            <a:ext cx="1083600" cy="1070400"/>
          </a:xfrm>
          <a:prstGeom prst="straightConnector1">
            <a:avLst/>
          </a:prstGeom>
          <a:noFill/>
          <a:ln cap="flat" cmpd="sng" w="9525">
            <a:solidFill>
              <a:schemeClr val="dk2"/>
            </a:solidFill>
            <a:prstDash val="solid"/>
            <a:round/>
            <a:headEnd len="lg" w="lg" type="none"/>
            <a:tailEnd len="lg" w="lg" type="none"/>
          </a:ln>
        </p:spPr>
      </p:cxnSp>
      <p:sp>
        <p:nvSpPr>
          <p:cNvPr id="238" name="Shape 238"/>
          <p:cNvSpPr txBox="1"/>
          <p:nvPr/>
        </p:nvSpPr>
        <p:spPr>
          <a:xfrm>
            <a:off x="4328745" y="3910800"/>
            <a:ext cx="10941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Active RL</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p:nvPr/>
        </p:nvSpPr>
        <p:spPr>
          <a:xfrm>
            <a:off x="3612150" y="861175"/>
            <a:ext cx="5028000" cy="18066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4" name="Shape 244"/>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245" name="Shape 245"/>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Reinforcement Learning</a:t>
            </a:r>
          </a:p>
        </p:txBody>
      </p:sp>
      <p:sp>
        <p:nvSpPr>
          <p:cNvPr id="246" name="Shape 246"/>
          <p:cNvSpPr txBox="1"/>
          <p:nvPr/>
        </p:nvSpPr>
        <p:spPr>
          <a:xfrm>
            <a:off x="258850" y="4749839"/>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11</a:t>
            </a:r>
          </a:p>
        </p:txBody>
      </p:sp>
      <p:sp>
        <p:nvSpPr>
          <p:cNvPr id="247" name="Shape 247"/>
          <p:cNvSpPr/>
          <p:nvPr/>
        </p:nvSpPr>
        <p:spPr>
          <a:xfrm>
            <a:off x="3876250" y="1190275"/>
            <a:ext cx="1670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Q-Learning</a:t>
            </a:r>
          </a:p>
        </p:txBody>
      </p:sp>
      <p:sp>
        <p:nvSpPr>
          <p:cNvPr id="248" name="Shape 248"/>
          <p:cNvSpPr/>
          <p:nvPr/>
        </p:nvSpPr>
        <p:spPr>
          <a:xfrm>
            <a:off x="7055377" y="956125"/>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Q-Values</a:t>
            </a:r>
          </a:p>
        </p:txBody>
      </p:sp>
      <p:cxnSp>
        <p:nvCxnSpPr>
          <p:cNvPr id="249" name="Shape 249"/>
          <p:cNvCxnSpPr>
            <a:stCxn id="247" idx="3"/>
            <a:endCxn id="248" idx="1"/>
          </p:cNvCxnSpPr>
          <p:nvPr/>
        </p:nvCxnSpPr>
        <p:spPr>
          <a:xfrm flipH="1" rot="10800000">
            <a:off x="5546650" y="1190575"/>
            <a:ext cx="1508700" cy="152400"/>
          </a:xfrm>
          <a:prstGeom prst="straightConnector1">
            <a:avLst/>
          </a:prstGeom>
          <a:noFill/>
          <a:ln cap="flat" cmpd="sng" w="9525">
            <a:solidFill>
              <a:schemeClr val="dk2"/>
            </a:solidFill>
            <a:prstDash val="solid"/>
            <a:round/>
            <a:headEnd len="lg" w="lg" type="none"/>
            <a:tailEnd len="lg" w="lg" type="none"/>
          </a:ln>
        </p:spPr>
      </p:cxnSp>
      <p:sp>
        <p:nvSpPr>
          <p:cNvPr id="250" name="Shape 250"/>
          <p:cNvSpPr/>
          <p:nvPr/>
        </p:nvSpPr>
        <p:spPr>
          <a:xfrm>
            <a:off x="367200" y="780325"/>
            <a:ext cx="2392500" cy="26388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Markov Decision Process</a:t>
            </a:r>
          </a:p>
          <a:p>
            <a:pPr indent="-317500" lvl="0" marL="457200" rtl="0">
              <a:spcBef>
                <a:spcPts val="0"/>
              </a:spcBef>
              <a:spcAft>
                <a:spcPts val="0"/>
              </a:spcAft>
              <a:buSzPts val="1400"/>
              <a:buChar char="●"/>
            </a:pPr>
            <a:r>
              <a:rPr lang="en"/>
              <a:t>States: S (+start)</a:t>
            </a:r>
          </a:p>
          <a:p>
            <a:pPr indent="-317500" lvl="0" marL="457200" rtl="0">
              <a:spcBef>
                <a:spcPts val="0"/>
              </a:spcBef>
              <a:spcAft>
                <a:spcPts val="0"/>
              </a:spcAft>
              <a:buSzPts val="1400"/>
              <a:buChar char="●"/>
            </a:pPr>
            <a:r>
              <a:rPr lang="en"/>
              <a:t>Actions: A</a:t>
            </a:r>
          </a:p>
          <a:p>
            <a:pPr indent="-317500" lvl="0" marL="457200" rtl="0">
              <a:spcBef>
                <a:spcPts val="0"/>
              </a:spcBef>
              <a:spcAft>
                <a:spcPts val="0"/>
              </a:spcAft>
              <a:buSzPts val="1400"/>
              <a:buChar char="●"/>
            </a:pPr>
            <a:r>
              <a:rPr lang="en"/>
              <a:t>Transition Function: T(s, a, s’) </a:t>
            </a:r>
            <a:r>
              <a:rPr b="1" lang="en"/>
              <a:t>(unknown)</a:t>
            </a:r>
          </a:p>
          <a:p>
            <a:pPr indent="-317500" lvl="0" marL="457200" rtl="0">
              <a:spcBef>
                <a:spcPts val="0"/>
              </a:spcBef>
              <a:spcAft>
                <a:spcPts val="0"/>
              </a:spcAft>
              <a:buSzPts val="1400"/>
              <a:buChar char="●"/>
            </a:pPr>
            <a:r>
              <a:rPr lang="en"/>
              <a:t>Reward Function:     R(s, a, s’) </a:t>
            </a:r>
            <a:r>
              <a:rPr b="1" lang="en"/>
              <a:t>(unknown)</a:t>
            </a:r>
          </a:p>
          <a:p>
            <a:pPr indent="-317500" lvl="0" marL="457200" rtl="0">
              <a:spcBef>
                <a:spcPts val="0"/>
              </a:spcBef>
              <a:buSzPts val="1400"/>
              <a:buChar char="●"/>
            </a:pPr>
            <a:r>
              <a:rPr lang="en"/>
              <a:t>Terminal Test (opt):   S → {t, f} </a:t>
            </a:r>
          </a:p>
          <a:p>
            <a:pPr indent="0" lvl="0" marL="0" rtl="0">
              <a:spcBef>
                <a:spcPts val="0"/>
              </a:spcBef>
              <a:buNone/>
            </a:pPr>
            <a:r>
              <a:t/>
            </a:r>
            <a:endParaRPr/>
          </a:p>
          <a:p>
            <a:pPr indent="0" lvl="0" marL="0" rtl="0">
              <a:spcBef>
                <a:spcPts val="0"/>
              </a:spcBef>
              <a:buNone/>
            </a:pPr>
            <a:r>
              <a:rPr lang="en"/>
              <a:t>(and Discount Factor)</a:t>
            </a:r>
          </a:p>
        </p:txBody>
      </p:sp>
      <p:sp>
        <p:nvSpPr>
          <p:cNvPr id="251" name="Shape 251"/>
          <p:cNvSpPr/>
          <p:nvPr/>
        </p:nvSpPr>
        <p:spPr>
          <a:xfrm>
            <a:off x="6977429" y="1589683"/>
            <a:ext cx="16017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Optimal Policy S→ A </a:t>
            </a:r>
          </a:p>
        </p:txBody>
      </p:sp>
      <p:cxnSp>
        <p:nvCxnSpPr>
          <p:cNvPr id="252" name="Shape 252"/>
          <p:cNvCxnSpPr>
            <a:stCxn id="247" idx="3"/>
            <a:endCxn id="251" idx="1"/>
          </p:cNvCxnSpPr>
          <p:nvPr/>
        </p:nvCxnSpPr>
        <p:spPr>
          <a:xfrm>
            <a:off x="5546650" y="1342975"/>
            <a:ext cx="1430700" cy="481200"/>
          </a:xfrm>
          <a:prstGeom prst="straightConnector1">
            <a:avLst/>
          </a:prstGeom>
          <a:noFill/>
          <a:ln cap="flat" cmpd="sng" w="9525">
            <a:solidFill>
              <a:schemeClr val="dk2"/>
            </a:solidFill>
            <a:prstDash val="solid"/>
            <a:round/>
            <a:headEnd len="lg" w="lg" type="none"/>
            <a:tailEnd len="lg" w="lg" type="none"/>
          </a:ln>
        </p:spPr>
      </p:cxnSp>
      <p:sp>
        <p:nvSpPr>
          <p:cNvPr id="253" name="Shape 253"/>
          <p:cNvSpPr txBox="1"/>
          <p:nvPr/>
        </p:nvSpPr>
        <p:spPr>
          <a:xfrm>
            <a:off x="258850" y="4192450"/>
            <a:ext cx="8447100" cy="305400"/>
          </a:xfrm>
          <a:prstGeom prst="rect">
            <a:avLst/>
          </a:prstGeom>
          <a:noFill/>
          <a:ln>
            <a:noFill/>
          </a:ln>
        </p:spPr>
        <p:txBody>
          <a:bodyPr anchorCtr="0" anchor="t" bIns="91425" lIns="91425" rIns="91425" wrap="square" tIns="91425">
            <a:noAutofit/>
          </a:bodyPr>
          <a:lstStyle/>
          <a:p>
            <a:pPr indent="0" lvl="0" marL="0">
              <a:spcBef>
                <a:spcPts val="0"/>
              </a:spcBef>
              <a:buNone/>
            </a:pPr>
            <a:r>
              <a:rPr lang="en"/>
              <a:t>Note #1: Important to adjust learning rate over time for Q-Learning.</a:t>
            </a:r>
          </a:p>
          <a:p>
            <a:pPr indent="0" lvl="0" marL="0" rtl="0">
              <a:spcBef>
                <a:spcPts val="0"/>
              </a:spcBef>
              <a:buNone/>
            </a:pPr>
            <a:r>
              <a:rPr lang="en"/>
              <a:t>Note #2: TDL is actually good at what it does, but optimal state values are of questionable use.</a:t>
            </a:r>
          </a:p>
        </p:txBody>
      </p:sp>
      <p:sp>
        <p:nvSpPr>
          <p:cNvPr id="254" name="Shape 254"/>
          <p:cNvSpPr txBox="1"/>
          <p:nvPr/>
        </p:nvSpPr>
        <p:spPr>
          <a:xfrm>
            <a:off x="4198695" y="1430875"/>
            <a:ext cx="10941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Active RL</a:t>
            </a:r>
          </a:p>
        </p:txBody>
      </p:sp>
      <p:cxnSp>
        <p:nvCxnSpPr>
          <p:cNvPr id="255" name="Shape 255"/>
          <p:cNvCxnSpPr>
            <a:stCxn id="250" idx="3"/>
            <a:endCxn id="247" idx="1"/>
          </p:cNvCxnSpPr>
          <p:nvPr/>
        </p:nvCxnSpPr>
        <p:spPr>
          <a:xfrm flipH="1" rot="10800000">
            <a:off x="2759700" y="1342825"/>
            <a:ext cx="1116600" cy="756900"/>
          </a:xfrm>
          <a:prstGeom prst="straightConnector1">
            <a:avLst/>
          </a:prstGeom>
          <a:noFill/>
          <a:ln cap="flat" cmpd="sng" w="9525">
            <a:solidFill>
              <a:schemeClr val="dk2"/>
            </a:solidFill>
            <a:prstDash val="solid"/>
            <a:round/>
            <a:headEnd len="lg" w="lg" type="none"/>
            <a:tailEnd len="lg" w="lg" type="none"/>
          </a:ln>
        </p:spPr>
      </p:cxnSp>
      <p:sp>
        <p:nvSpPr>
          <p:cNvPr id="256" name="Shape 256"/>
          <p:cNvSpPr txBox="1"/>
          <p:nvPr/>
        </p:nvSpPr>
        <p:spPr>
          <a:xfrm>
            <a:off x="3626601" y="2099475"/>
            <a:ext cx="47100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Use epsilon-greedy or exploration function to decide when to explore and when to exploit.</a:t>
            </a:r>
          </a:p>
        </p:txBody>
      </p:sp>
      <p:sp>
        <p:nvSpPr>
          <p:cNvPr id="257" name="Shape 257"/>
          <p:cNvSpPr/>
          <p:nvPr/>
        </p:nvSpPr>
        <p:spPr>
          <a:xfrm>
            <a:off x="4812850" y="3039450"/>
            <a:ext cx="1919400" cy="4689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Q-Learning</a:t>
            </a:r>
          </a:p>
        </p:txBody>
      </p:sp>
      <p:sp>
        <p:nvSpPr>
          <p:cNvPr id="258" name="Shape 258"/>
          <p:cNvSpPr/>
          <p:nvPr/>
        </p:nvSpPr>
        <p:spPr>
          <a:xfrm>
            <a:off x="3194675" y="3039450"/>
            <a:ext cx="1183200" cy="4689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Featurizer</a:t>
            </a:r>
          </a:p>
        </p:txBody>
      </p:sp>
      <p:cxnSp>
        <p:nvCxnSpPr>
          <p:cNvPr id="259" name="Shape 259"/>
          <p:cNvCxnSpPr>
            <a:stCxn id="250" idx="3"/>
            <a:endCxn id="258" idx="1"/>
          </p:cNvCxnSpPr>
          <p:nvPr/>
        </p:nvCxnSpPr>
        <p:spPr>
          <a:xfrm>
            <a:off x="2759700" y="2099725"/>
            <a:ext cx="435000" cy="1174200"/>
          </a:xfrm>
          <a:prstGeom prst="straightConnector1">
            <a:avLst/>
          </a:prstGeom>
          <a:noFill/>
          <a:ln cap="flat" cmpd="sng" w="9525">
            <a:solidFill>
              <a:schemeClr val="dk2"/>
            </a:solidFill>
            <a:prstDash val="solid"/>
            <a:round/>
            <a:headEnd len="lg" w="lg" type="none"/>
            <a:tailEnd len="lg" w="lg" type="none"/>
          </a:ln>
        </p:spPr>
      </p:cxnSp>
      <p:cxnSp>
        <p:nvCxnSpPr>
          <p:cNvPr id="260" name="Shape 260"/>
          <p:cNvCxnSpPr>
            <a:stCxn id="258" idx="3"/>
            <a:endCxn id="257" idx="1"/>
          </p:cNvCxnSpPr>
          <p:nvPr/>
        </p:nvCxnSpPr>
        <p:spPr>
          <a:xfrm>
            <a:off x="4377875" y="3273900"/>
            <a:ext cx="435000" cy="0"/>
          </a:xfrm>
          <a:prstGeom prst="straightConnector1">
            <a:avLst/>
          </a:prstGeom>
          <a:noFill/>
          <a:ln cap="flat" cmpd="sng" w="9525">
            <a:solidFill>
              <a:schemeClr val="dk2"/>
            </a:solidFill>
            <a:prstDash val="solid"/>
            <a:round/>
            <a:headEnd len="lg" w="lg" type="none"/>
            <a:tailEnd len="lg" w="lg" type="none"/>
          </a:ln>
        </p:spPr>
      </p:cxnSp>
      <p:sp>
        <p:nvSpPr>
          <p:cNvPr id="261" name="Shape 261"/>
          <p:cNvSpPr/>
          <p:nvPr/>
        </p:nvSpPr>
        <p:spPr>
          <a:xfrm>
            <a:off x="7207777" y="2861125"/>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Feature Optimal Q-Values</a:t>
            </a:r>
          </a:p>
        </p:txBody>
      </p:sp>
      <p:sp>
        <p:nvSpPr>
          <p:cNvPr id="262" name="Shape 262"/>
          <p:cNvSpPr/>
          <p:nvPr/>
        </p:nvSpPr>
        <p:spPr>
          <a:xfrm>
            <a:off x="7129829" y="3494683"/>
            <a:ext cx="16017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Feature </a:t>
            </a:r>
            <a:r>
              <a:rPr lang="en">
                <a:solidFill>
                  <a:schemeClr val="dk1"/>
                </a:solidFill>
              </a:rPr>
              <a:t>Optimal Policy S→ A </a:t>
            </a:r>
          </a:p>
        </p:txBody>
      </p:sp>
      <p:cxnSp>
        <p:nvCxnSpPr>
          <p:cNvPr id="263" name="Shape 263"/>
          <p:cNvCxnSpPr>
            <a:stCxn id="257" idx="3"/>
            <a:endCxn id="261" idx="1"/>
          </p:cNvCxnSpPr>
          <p:nvPr/>
        </p:nvCxnSpPr>
        <p:spPr>
          <a:xfrm flipH="1" rot="10800000">
            <a:off x="6732250" y="3095700"/>
            <a:ext cx="475500" cy="178200"/>
          </a:xfrm>
          <a:prstGeom prst="straightConnector1">
            <a:avLst/>
          </a:prstGeom>
          <a:noFill/>
          <a:ln cap="flat" cmpd="sng" w="9525">
            <a:solidFill>
              <a:schemeClr val="dk2"/>
            </a:solidFill>
            <a:prstDash val="solid"/>
            <a:round/>
            <a:headEnd len="lg" w="lg" type="none"/>
            <a:tailEnd len="lg" w="lg" type="none"/>
          </a:ln>
        </p:spPr>
      </p:cxnSp>
      <p:cxnSp>
        <p:nvCxnSpPr>
          <p:cNvPr id="264" name="Shape 264"/>
          <p:cNvCxnSpPr>
            <a:stCxn id="257" idx="3"/>
            <a:endCxn id="262" idx="1"/>
          </p:cNvCxnSpPr>
          <p:nvPr/>
        </p:nvCxnSpPr>
        <p:spPr>
          <a:xfrm>
            <a:off x="6732250" y="3273900"/>
            <a:ext cx="397500" cy="455100"/>
          </a:xfrm>
          <a:prstGeom prst="straightConnector1">
            <a:avLst/>
          </a:prstGeom>
          <a:noFill/>
          <a:ln cap="flat" cmpd="sng" w="9525">
            <a:solidFill>
              <a:schemeClr val="dk2"/>
            </a:solidFill>
            <a:prstDash val="solid"/>
            <a:round/>
            <a:headEnd len="lg" w="lg" type="none"/>
            <a:tailEnd len="lg" w="lg" type="none"/>
          </a:ln>
        </p:spPr>
      </p:cxnSp>
      <p:sp>
        <p:nvSpPr>
          <p:cNvPr id="265" name="Shape 265"/>
          <p:cNvSpPr txBox="1"/>
          <p:nvPr/>
        </p:nvSpPr>
        <p:spPr>
          <a:xfrm>
            <a:off x="5235691" y="3451331"/>
            <a:ext cx="10941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Active RL</a:t>
            </a:r>
          </a:p>
        </p:txBody>
      </p:sp>
      <p:sp>
        <p:nvSpPr>
          <p:cNvPr id="266" name="Shape 266"/>
          <p:cNvSpPr txBox="1"/>
          <p:nvPr/>
        </p:nvSpPr>
        <p:spPr>
          <a:xfrm>
            <a:off x="7643175" y="4199300"/>
            <a:ext cx="996900" cy="178200"/>
          </a:xfrm>
          <a:prstGeom prst="rect">
            <a:avLst/>
          </a:prstGeom>
          <a:noFill/>
          <a:ln>
            <a:noFill/>
          </a:ln>
        </p:spPr>
        <p:txBody>
          <a:bodyPr anchorCtr="0" anchor="t" bIns="91425" lIns="91425" rIns="91425" wrap="square" tIns="91425">
            <a:noAutofit/>
          </a:bodyPr>
          <a:lstStyle/>
          <a:p>
            <a:pPr indent="0" lvl="0" marL="0">
              <a:spcBef>
                <a:spcPts val="0"/>
              </a:spcBef>
              <a:buNone/>
            </a:pPr>
            <a:r>
              <a:rPr lang="en"/>
              <a:t>Policy search?</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272" name="Shape 272"/>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II: Inference -- Bayes Nets</a:t>
            </a:r>
          </a:p>
        </p:txBody>
      </p:sp>
      <p:sp>
        <p:nvSpPr>
          <p:cNvPr id="273" name="Shape 273"/>
          <p:cNvSpPr txBox="1"/>
          <p:nvPr/>
        </p:nvSpPr>
        <p:spPr>
          <a:xfrm>
            <a:off x="258850" y="47498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12/13/14/15</a:t>
            </a:r>
          </a:p>
        </p:txBody>
      </p:sp>
      <p:sp>
        <p:nvSpPr>
          <p:cNvPr id="274" name="Shape 274"/>
          <p:cNvSpPr/>
          <p:nvPr/>
        </p:nvSpPr>
        <p:spPr>
          <a:xfrm>
            <a:off x="367200" y="780325"/>
            <a:ext cx="2392500" cy="12696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Bayes Net</a:t>
            </a:r>
          </a:p>
          <a:p>
            <a:pPr indent="-317500" lvl="0" marL="457200" rtl="0">
              <a:spcBef>
                <a:spcPts val="0"/>
              </a:spcBef>
              <a:spcAft>
                <a:spcPts val="0"/>
              </a:spcAft>
              <a:buSzPts val="1400"/>
              <a:buChar char="●"/>
            </a:pPr>
            <a:r>
              <a:rPr lang="en"/>
              <a:t>A set of nodes, one per variable X</a:t>
            </a:r>
          </a:p>
          <a:p>
            <a:pPr indent="-317500" lvl="0" marL="457200" rtl="0">
              <a:spcBef>
                <a:spcPts val="0"/>
              </a:spcBef>
              <a:spcAft>
                <a:spcPts val="0"/>
              </a:spcAft>
              <a:buSzPts val="1400"/>
              <a:buChar char="●"/>
            </a:pPr>
            <a:r>
              <a:rPr lang="en"/>
              <a:t>DAG</a:t>
            </a:r>
          </a:p>
          <a:p>
            <a:pPr indent="-317500" lvl="0" marL="457200" rtl="0">
              <a:spcBef>
                <a:spcPts val="0"/>
              </a:spcBef>
              <a:buSzPts val="1400"/>
              <a:buChar char="●"/>
            </a:pPr>
            <a:r>
              <a:rPr lang="en"/>
              <a:t>CPT per node</a:t>
            </a:r>
          </a:p>
        </p:txBody>
      </p:sp>
      <p:sp>
        <p:nvSpPr>
          <p:cNvPr id="275" name="Shape 275"/>
          <p:cNvSpPr txBox="1"/>
          <p:nvPr/>
        </p:nvSpPr>
        <p:spPr>
          <a:xfrm>
            <a:off x="474500" y="2049800"/>
            <a:ext cx="2192100" cy="332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Represents P(X</a:t>
            </a:r>
            <a:r>
              <a:rPr baseline="-25000" lang="en"/>
              <a:t>0</a:t>
            </a:r>
            <a:r>
              <a:rPr lang="en"/>
              <a:t>,...X</a:t>
            </a:r>
            <a:r>
              <a:rPr baseline="-25000" lang="en"/>
              <a:t>N</a:t>
            </a:r>
            <a:r>
              <a:rPr lang="en"/>
              <a:t>)</a:t>
            </a:r>
          </a:p>
        </p:txBody>
      </p:sp>
      <p:sp>
        <p:nvSpPr>
          <p:cNvPr id="276" name="Shape 276"/>
          <p:cNvSpPr/>
          <p:nvPr/>
        </p:nvSpPr>
        <p:spPr>
          <a:xfrm>
            <a:off x="3454650" y="905575"/>
            <a:ext cx="22347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Inference by Enumeration</a:t>
            </a:r>
          </a:p>
        </p:txBody>
      </p:sp>
      <p:sp>
        <p:nvSpPr>
          <p:cNvPr id="277" name="Shape 277"/>
          <p:cNvSpPr/>
          <p:nvPr/>
        </p:nvSpPr>
        <p:spPr>
          <a:xfrm>
            <a:off x="3476650" y="1523545"/>
            <a:ext cx="2234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Variable Elimination</a:t>
            </a:r>
          </a:p>
        </p:txBody>
      </p:sp>
      <p:cxnSp>
        <p:nvCxnSpPr>
          <p:cNvPr id="278" name="Shape 278"/>
          <p:cNvCxnSpPr>
            <a:stCxn id="274" idx="3"/>
            <a:endCxn id="276" idx="1"/>
          </p:cNvCxnSpPr>
          <p:nvPr/>
        </p:nvCxnSpPr>
        <p:spPr>
          <a:xfrm flipH="1" rot="10800000">
            <a:off x="2759700" y="1058425"/>
            <a:ext cx="695100" cy="356700"/>
          </a:xfrm>
          <a:prstGeom prst="straightConnector1">
            <a:avLst/>
          </a:prstGeom>
          <a:noFill/>
          <a:ln cap="flat" cmpd="sng" w="9525">
            <a:solidFill>
              <a:schemeClr val="dk2"/>
            </a:solidFill>
            <a:prstDash val="solid"/>
            <a:round/>
            <a:headEnd len="lg" w="lg" type="none"/>
            <a:tailEnd len="lg" w="lg" type="none"/>
          </a:ln>
        </p:spPr>
      </p:cxnSp>
      <p:cxnSp>
        <p:nvCxnSpPr>
          <p:cNvPr id="279" name="Shape 279"/>
          <p:cNvCxnSpPr>
            <a:stCxn id="274" idx="3"/>
            <a:endCxn id="277" idx="1"/>
          </p:cNvCxnSpPr>
          <p:nvPr/>
        </p:nvCxnSpPr>
        <p:spPr>
          <a:xfrm>
            <a:off x="2759700" y="1415125"/>
            <a:ext cx="717000" cy="261000"/>
          </a:xfrm>
          <a:prstGeom prst="straightConnector1">
            <a:avLst/>
          </a:prstGeom>
          <a:noFill/>
          <a:ln cap="flat" cmpd="sng" w="9525">
            <a:solidFill>
              <a:schemeClr val="dk2"/>
            </a:solidFill>
            <a:prstDash val="solid"/>
            <a:round/>
            <a:headEnd len="lg" w="lg" type="none"/>
            <a:tailEnd len="lg" w="lg" type="none"/>
          </a:ln>
        </p:spPr>
      </p:cxnSp>
      <p:sp>
        <p:nvSpPr>
          <p:cNvPr id="280" name="Shape 280"/>
          <p:cNvSpPr/>
          <p:nvPr/>
        </p:nvSpPr>
        <p:spPr>
          <a:xfrm>
            <a:off x="6428300" y="1236625"/>
            <a:ext cx="24306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P(Q</a:t>
            </a:r>
            <a:r>
              <a:rPr baseline="-25000" lang="en"/>
              <a:t>1</a:t>
            </a:r>
            <a:r>
              <a:rPr lang="en"/>
              <a:t>, …, Q</a:t>
            </a:r>
            <a:r>
              <a:rPr baseline="-25000" lang="en"/>
              <a:t>m</a:t>
            </a:r>
            <a:r>
              <a:rPr lang="en"/>
              <a:t> | e</a:t>
            </a:r>
            <a:r>
              <a:rPr baseline="-25000" lang="en"/>
              <a:t>1</a:t>
            </a:r>
            <a:r>
              <a:rPr lang="en"/>
              <a:t>, …, e</a:t>
            </a:r>
            <a:r>
              <a:rPr baseline="-25000" lang="en"/>
              <a:t>k</a:t>
            </a:r>
            <a:r>
              <a:rPr lang="en"/>
              <a:t>)</a:t>
            </a:r>
          </a:p>
        </p:txBody>
      </p:sp>
      <p:cxnSp>
        <p:nvCxnSpPr>
          <p:cNvPr id="281" name="Shape 281"/>
          <p:cNvCxnSpPr>
            <a:stCxn id="276" idx="3"/>
            <a:endCxn id="280" idx="1"/>
          </p:cNvCxnSpPr>
          <p:nvPr/>
        </p:nvCxnSpPr>
        <p:spPr>
          <a:xfrm>
            <a:off x="5689350" y="1058275"/>
            <a:ext cx="738900" cy="357000"/>
          </a:xfrm>
          <a:prstGeom prst="straightConnector1">
            <a:avLst/>
          </a:prstGeom>
          <a:noFill/>
          <a:ln cap="flat" cmpd="sng" w="9525">
            <a:solidFill>
              <a:schemeClr val="dk2"/>
            </a:solidFill>
            <a:prstDash val="solid"/>
            <a:round/>
            <a:headEnd len="lg" w="lg" type="none"/>
            <a:tailEnd len="lg" w="lg" type="none"/>
          </a:ln>
        </p:spPr>
      </p:cxnSp>
      <p:cxnSp>
        <p:nvCxnSpPr>
          <p:cNvPr id="282" name="Shape 282"/>
          <p:cNvCxnSpPr>
            <a:stCxn id="277" idx="3"/>
            <a:endCxn id="280" idx="1"/>
          </p:cNvCxnSpPr>
          <p:nvPr/>
        </p:nvCxnSpPr>
        <p:spPr>
          <a:xfrm flipH="1" rot="10800000">
            <a:off x="5711350" y="1415245"/>
            <a:ext cx="717000" cy="261000"/>
          </a:xfrm>
          <a:prstGeom prst="straightConnector1">
            <a:avLst/>
          </a:prstGeom>
          <a:noFill/>
          <a:ln cap="flat" cmpd="sng" w="9525">
            <a:solidFill>
              <a:schemeClr val="dk2"/>
            </a:solidFill>
            <a:prstDash val="solid"/>
            <a:round/>
            <a:headEnd len="lg" w="lg" type="none"/>
            <a:tailEnd len="lg" w="lg" type="none"/>
          </a:ln>
        </p:spPr>
      </p:cxnSp>
      <p:sp>
        <p:nvSpPr>
          <p:cNvPr id="283" name="Shape 283"/>
          <p:cNvSpPr/>
          <p:nvPr/>
        </p:nvSpPr>
        <p:spPr>
          <a:xfrm>
            <a:off x="3476650" y="2178926"/>
            <a:ext cx="22347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Prior Sampling</a:t>
            </a:r>
          </a:p>
        </p:txBody>
      </p:sp>
      <p:sp>
        <p:nvSpPr>
          <p:cNvPr id="284" name="Shape 284"/>
          <p:cNvSpPr txBox="1"/>
          <p:nvPr/>
        </p:nvSpPr>
        <p:spPr>
          <a:xfrm>
            <a:off x="302825" y="3775837"/>
            <a:ext cx="7791300" cy="1044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chemeClr val="dk1"/>
                </a:solidFill>
              </a:rPr>
              <a:t>Note #1a: Inference in Bayes Nets is NP-Hard for general case.</a:t>
            </a:r>
          </a:p>
          <a:p>
            <a:pPr indent="0" lvl="0" marL="0" rtl="0">
              <a:spcBef>
                <a:spcPts val="0"/>
              </a:spcBef>
              <a:buNone/>
            </a:pPr>
            <a:r>
              <a:rPr lang="en"/>
              <a:t>Note #1b: Polytrees (no undirected cycles) always allow efficient variable orderings.</a:t>
            </a:r>
          </a:p>
          <a:p>
            <a:pPr indent="0" lvl="0" marL="0" rtl="0">
              <a:spcBef>
                <a:spcPts val="0"/>
              </a:spcBef>
              <a:buNone/>
            </a:pPr>
            <a:r>
              <a:rPr lang="en"/>
              <a:t>Note #2: Can use samples directly to approximate a distribution even without a Bayes Net.</a:t>
            </a:r>
          </a:p>
          <a:p>
            <a:pPr indent="0" lvl="0" marL="0" rtl="0">
              <a:spcBef>
                <a:spcPts val="0"/>
              </a:spcBef>
              <a:buNone/>
            </a:pPr>
            <a:r>
              <a:rPr lang="en"/>
              <a:t>Note #3: Did not fully discuss in class how to do efficient resampling in one variable for Gibbs.</a:t>
            </a:r>
          </a:p>
          <a:p>
            <a:pPr indent="0" lvl="0" marL="0" rtl="0">
              <a:spcBef>
                <a:spcPts val="0"/>
              </a:spcBef>
              <a:buNone/>
            </a:pPr>
            <a:r>
              <a:t/>
            </a:r>
            <a:endParaRPr/>
          </a:p>
        </p:txBody>
      </p:sp>
      <p:sp>
        <p:nvSpPr>
          <p:cNvPr id="285" name="Shape 285"/>
          <p:cNvSpPr/>
          <p:nvPr/>
        </p:nvSpPr>
        <p:spPr>
          <a:xfrm>
            <a:off x="3473630" y="2616514"/>
            <a:ext cx="2234700" cy="305400"/>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Rejection Sampling</a:t>
            </a:r>
          </a:p>
        </p:txBody>
      </p:sp>
      <p:sp>
        <p:nvSpPr>
          <p:cNvPr id="286" name="Shape 286"/>
          <p:cNvSpPr/>
          <p:nvPr/>
        </p:nvSpPr>
        <p:spPr>
          <a:xfrm>
            <a:off x="3476655" y="3058451"/>
            <a:ext cx="2234700" cy="305400"/>
          </a:xfrm>
          <a:prstGeom prst="rect">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Likelihood Weighting</a:t>
            </a:r>
          </a:p>
        </p:txBody>
      </p:sp>
      <p:sp>
        <p:nvSpPr>
          <p:cNvPr id="287" name="Shape 287"/>
          <p:cNvSpPr/>
          <p:nvPr/>
        </p:nvSpPr>
        <p:spPr>
          <a:xfrm>
            <a:off x="3454655" y="3498226"/>
            <a:ext cx="2234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Gibbs Sampling</a:t>
            </a:r>
          </a:p>
        </p:txBody>
      </p:sp>
      <p:cxnSp>
        <p:nvCxnSpPr>
          <p:cNvPr id="288" name="Shape 288"/>
          <p:cNvCxnSpPr>
            <a:stCxn id="274" idx="3"/>
            <a:endCxn id="283" idx="1"/>
          </p:cNvCxnSpPr>
          <p:nvPr/>
        </p:nvCxnSpPr>
        <p:spPr>
          <a:xfrm>
            <a:off x="2759700" y="1415125"/>
            <a:ext cx="717000" cy="916500"/>
          </a:xfrm>
          <a:prstGeom prst="straightConnector1">
            <a:avLst/>
          </a:prstGeom>
          <a:noFill/>
          <a:ln cap="flat" cmpd="sng" w="9525">
            <a:solidFill>
              <a:schemeClr val="dk2"/>
            </a:solidFill>
            <a:prstDash val="solid"/>
            <a:round/>
            <a:headEnd len="lg" w="lg" type="none"/>
            <a:tailEnd len="lg" w="lg" type="none"/>
          </a:ln>
        </p:spPr>
      </p:cxnSp>
      <p:cxnSp>
        <p:nvCxnSpPr>
          <p:cNvPr id="289" name="Shape 289"/>
          <p:cNvCxnSpPr>
            <a:stCxn id="274" idx="3"/>
            <a:endCxn id="285" idx="1"/>
          </p:cNvCxnSpPr>
          <p:nvPr/>
        </p:nvCxnSpPr>
        <p:spPr>
          <a:xfrm>
            <a:off x="2759700" y="1415125"/>
            <a:ext cx="714000" cy="1354200"/>
          </a:xfrm>
          <a:prstGeom prst="straightConnector1">
            <a:avLst/>
          </a:prstGeom>
          <a:noFill/>
          <a:ln cap="flat" cmpd="sng" w="9525">
            <a:solidFill>
              <a:schemeClr val="dk2"/>
            </a:solidFill>
            <a:prstDash val="solid"/>
            <a:round/>
            <a:headEnd len="lg" w="lg" type="none"/>
            <a:tailEnd len="lg" w="lg" type="none"/>
          </a:ln>
        </p:spPr>
      </p:cxnSp>
      <p:cxnSp>
        <p:nvCxnSpPr>
          <p:cNvPr id="290" name="Shape 290"/>
          <p:cNvCxnSpPr>
            <a:stCxn id="274" idx="3"/>
            <a:endCxn id="286" idx="1"/>
          </p:cNvCxnSpPr>
          <p:nvPr/>
        </p:nvCxnSpPr>
        <p:spPr>
          <a:xfrm>
            <a:off x="2759700" y="1415125"/>
            <a:ext cx="717000" cy="1796100"/>
          </a:xfrm>
          <a:prstGeom prst="straightConnector1">
            <a:avLst/>
          </a:prstGeom>
          <a:noFill/>
          <a:ln cap="flat" cmpd="sng" w="9525">
            <a:solidFill>
              <a:schemeClr val="dk2"/>
            </a:solidFill>
            <a:prstDash val="solid"/>
            <a:round/>
            <a:headEnd len="lg" w="lg" type="none"/>
            <a:tailEnd len="lg" w="lg" type="none"/>
          </a:ln>
        </p:spPr>
      </p:cxnSp>
      <p:cxnSp>
        <p:nvCxnSpPr>
          <p:cNvPr id="291" name="Shape 291"/>
          <p:cNvCxnSpPr>
            <a:stCxn id="274" idx="3"/>
            <a:endCxn id="287" idx="1"/>
          </p:cNvCxnSpPr>
          <p:nvPr/>
        </p:nvCxnSpPr>
        <p:spPr>
          <a:xfrm>
            <a:off x="2759700" y="1415125"/>
            <a:ext cx="695100" cy="2235900"/>
          </a:xfrm>
          <a:prstGeom prst="straightConnector1">
            <a:avLst/>
          </a:prstGeom>
          <a:noFill/>
          <a:ln cap="flat" cmpd="sng" w="9525">
            <a:solidFill>
              <a:schemeClr val="dk2"/>
            </a:solidFill>
            <a:prstDash val="solid"/>
            <a:round/>
            <a:headEnd len="lg" w="lg" type="none"/>
            <a:tailEnd len="lg" w="lg" type="none"/>
          </a:ln>
        </p:spPr>
      </p:cxnSp>
      <p:cxnSp>
        <p:nvCxnSpPr>
          <p:cNvPr id="292" name="Shape 292"/>
          <p:cNvCxnSpPr>
            <a:stCxn id="280" idx="1"/>
            <a:endCxn id="283" idx="3"/>
          </p:cNvCxnSpPr>
          <p:nvPr/>
        </p:nvCxnSpPr>
        <p:spPr>
          <a:xfrm flipH="1">
            <a:off x="5711300" y="1415125"/>
            <a:ext cx="717000" cy="916500"/>
          </a:xfrm>
          <a:prstGeom prst="straightConnector1">
            <a:avLst/>
          </a:prstGeom>
          <a:noFill/>
          <a:ln cap="flat" cmpd="sng" w="9525">
            <a:solidFill>
              <a:schemeClr val="dk2"/>
            </a:solidFill>
            <a:prstDash val="solid"/>
            <a:round/>
            <a:headEnd len="lg" w="lg" type="none"/>
            <a:tailEnd len="lg" w="lg" type="none"/>
          </a:ln>
        </p:spPr>
      </p:cxnSp>
      <p:cxnSp>
        <p:nvCxnSpPr>
          <p:cNvPr id="293" name="Shape 293"/>
          <p:cNvCxnSpPr>
            <a:stCxn id="280" idx="1"/>
            <a:endCxn id="285" idx="3"/>
          </p:cNvCxnSpPr>
          <p:nvPr/>
        </p:nvCxnSpPr>
        <p:spPr>
          <a:xfrm flipH="1">
            <a:off x="5708300" y="1415125"/>
            <a:ext cx="720000" cy="1354200"/>
          </a:xfrm>
          <a:prstGeom prst="straightConnector1">
            <a:avLst/>
          </a:prstGeom>
          <a:noFill/>
          <a:ln cap="flat" cmpd="sng" w="9525">
            <a:solidFill>
              <a:schemeClr val="dk2"/>
            </a:solidFill>
            <a:prstDash val="solid"/>
            <a:round/>
            <a:headEnd len="lg" w="lg" type="none"/>
            <a:tailEnd len="lg" w="lg" type="none"/>
          </a:ln>
        </p:spPr>
      </p:cxnSp>
      <p:cxnSp>
        <p:nvCxnSpPr>
          <p:cNvPr id="294" name="Shape 294"/>
          <p:cNvCxnSpPr>
            <a:stCxn id="280" idx="1"/>
            <a:endCxn id="286" idx="3"/>
          </p:cNvCxnSpPr>
          <p:nvPr/>
        </p:nvCxnSpPr>
        <p:spPr>
          <a:xfrm flipH="1">
            <a:off x="5711300" y="1415125"/>
            <a:ext cx="717000" cy="1796100"/>
          </a:xfrm>
          <a:prstGeom prst="straightConnector1">
            <a:avLst/>
          </a:prstGeom>
          <a:noFill/>
          <a:ln cap="flat" cmpd="sng" w="9525">
            <a:solidFill>
              <a:schemeClr val="dk2"/>
            </a:solidFill>
            <a:prstDash val="solid"/>
            <a:round/>
            <a:headEnd len="lg" w="lg" type="none"/>
            <a:tailEnd len="lg" w="lg" type="none"/>
          </a:ln>
        </p:spPr>
      </p:cxnSp>
      <p:cxnSp>
        <p:nvCxnSpPr>
          <p:cNvPr id="295" name="Shape 295"/>
          <p:cNvCxnSpPr>
            <a:stCxn id="280" idx="1"/>
            <a:endCxn id="287" idx="3"/>
          </p:cNvCxnSpPr>
          <p:nvPr/>
        </p:nvCxnSpPr>
        <p:spPr>
          <a:xfrm flipH="1">
            <a:off x="5689400" y="1415125"/>
            <a:ext cx="738900" cy="2235900"/>
          </a:xfrm>
          <a:prstGeom prst="straightConnector1">
            <a:avLst/>
          </a:prstGeom>
          <a:noFill/>
          <a:ln cap="flat" cmpd="sng" w="9525">
            <a:solidFill>
              <a:schemeClr val="dk2"/>
            </a:solidFill>
            <a:prstDash val="solid"/>
            <a:round/>
            <a:headEnd len="lg" w="lg" type="none"/>
            <a:tailEnd len="lg" w="lg" type="none"/>
          </a:ln>
        </p:spPr>
      </p:cxnSp>
      <p:sp>
        <p:nvSpPr>
          <p:cNvPr id="296" name="Shape 296"/>
          <p:cNvSpPr/>
          <p:nvPr/>
        </p:nvSpPr>
        <p:spPr>
          <a:xfrm>
            <a:off x="374300" y="2975868"/>
            <a:ext cx="2392500" cy="5058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List of Query variables, evidence.</a:t>
            </a:r>
          </a:p>
        </p:txBody>
      </p:sp>
      <p:cxnSp>
        <p:nvCxnSpPr>
          <p:cNvPr id="297" name="Shape 297"/>
          <p:cNvCxnSpPr>
            <a:stCxn id="296" idx="3"/>
            <a:endCxn id="276" idx="1"/>
          </p:cNvCxnSpPr>
          <p:nvPr/>
        </p:nvCxnSpPr>
        <p:spPr>
          <a:xfrm flipH="1" rot="10800000">
            <a:off x="2766800" y="1058268"/>
            <a:ext cx="687900" cy="2170500"/>
          </a:xfrm>
          <a:prstGeom prst="straightConnector1">
            <a:avLst/>
          </a:prstGeom>
          <a:noFill/>
          <a:ln cap="flat" cmpd="sng" w="9525">
            <a:solidFill>
              <a:schemeClr val="dk2"/>
            </a:solidFill>
            <a:prstDash val="solid"/>
            <a:round/>
            <a:headEnd len="lg" w="lg" type="none"/>
            <a:tailEnd len="lg" w="lg" type="none"/>
          </a:ln>
        </p:spPr>
      </p:cxnSp>
      <p:cxnSp>
        <p:nvCxnSpPr>
          <p:cNvPr id="298" name="Shape 298"/>
          <p:cNvCxnSpPr>
            <a:stCxn id="296" idx="3"/>
            <a:endCxn id="277" idx="1"/>
          </p:cNvCxnSpPr>
          <p:nvPr/>
        </p:nvCxnSpPr>
        <p:spPr>
          <a:xfrm flipH="1" rot="10800000">
            <a:off x="2766800" y="1676268"/>
            <a:ext cx="709800" cy="1552500"/>
          </a:xfrm>
          <a:prstGeom prst="straightConnector1">
            <a:avLst/>
          </a:prstGeom>
          <a:noFill/>
          <a:ln cap="flat" cmpd="sng" w="9525">
            <a:solidFill>
              <a:schemeClr val="dk2"/>
            </a:solidFill>
            <a:prstDash val="solid"/>
            <a:round/>
            <a:headEnd len="lg" w="lg" type="none"/>
            <a:tailEnd len="lg" w="lg" type="none"/>
          </a:ln>
        </p:spPr>
      </p:cxnSp>
      <p:cxnSp>
        <p:nvCxnSpPr>
          <p:cNvPr id="299" name="Shape 299"/>
          <p:cNvCxnSpPr>
            <a:stCxn id="296" idx="3"/>
            <a:endCxn id="283" idx="1"/>
          </p:cNvCxnSpPr>
          <p:nvPr/>
        </p:nvCxnSpPr>
        <p:spPr>
          <a:xfrm flipH="1" rot="10800000">
            <a:off x="2766800" y="2331768"/>
            <a:ext cx="709800" cy="897000"/>
          </a:xfrm>
          <a:prstGeom prst="straightConnector1">
            <a:avLst/>
          </a:prstGeom>
          <a:noFill/>
          <a:ln cap="flat" cmpd="sng" w="9525">
            <a:solidFill>
              <a:schemeClr val="dk2"/>
            </a:solidFill>
            <a:prstDash val="solid"/>
            <a:round/>
            <a:headEnd len="lg" w="lg" type="none"/>
            <a:tailEnd len="lg" w="lg" type="none"/>
          </a:ln>
        </p:spPr>
      </p:cxnSp>
      <p:cxnSp>
        <p:nvCxnSpPr>
          <p:cNvPr id="300" name="Shape 300"/>
          <p:cNvCxnSpPr>
            <a:stCxn id="296" idx="3"/>
            <a:endCxn id="285" idx="1"/>
          </p:cNvCxnSpPr>
          <p:nvPr/>
        </p:nvCxnSpPr>
        <p:spPr>
          <a:xfrm flipH="1" rot="10800000">
            <a:off x="2766800" y="2769168"/>
            <a:ext cx="706800" cy="459600"/>
          </a:xfrm>
          <a:prstGeom prst="straightConnector1">
            <a:avLst/>
          </a:prstGeom>
          <a:noFill/>
          <a:ln cap="flat" cmpd="sng" w="9525">
            <a:solidFill>
              <a:schemeClr val="dk2"/>
            </a:solidFill>
            <a:prstDash val="solid"/>
            <a:round/>
            <a:headEnd len="lg" w="lg" type="none"/>
            <a:tailEnd len="lg" w="lg" type="none"/>
          </a:ln>
        </p:spPr>
      </p:cxnSp>
      <p:cxnSp>
        <p:nvCxnSpPr>
          <p:cNvPr id="301" name="Shape 301"/>
          <p:cNvCxnSpPr>
            <a:stCxn id="296" idx="3"/>
            <a:endCxn id="286" idx="1"/>
          </p:cNvCxnSpPr>
          <p:nvPr/>
        </p:nvCxnSpPr>
        <p:spPr>
          <a:xfrm flipH="1" rot="10800000">
            <a:off x="2766800" y="3211068"/>
            <a:ext cx="709800" cy="17700"/>
          </a:xfrm>
          <a:prstGeom prst="straightConnector1">
            <a:avLst/>
          </a:prstGeom>
          <a:noFill/>
          <a:ln cap="flat" cmpd="sng" w="9525">
            <a:solidFill>
              <a:schemeClr val="dk2"/>
            </a:solidFill>
            <a:prstDash val="solid"/>
            <a:round/>
            <a:headEnd len="lg" w="lg" type="none"/>
            <a:tailEnd len="lg" w="lg" type="none"/>
          </a:ln>
        </p:spPr>
      </p:cxnSp>
      <p:cxnSp>
        <p:nvCxnSpPr>
          <p:cNvPr id="302" name="Shape 302"/>
          <p:cNvCxnSpPr>
            <a:stCxn id="296" idx="3"/>
            <a:endCxn id="287" idx="1"/>
          </p:cNvCxnSpPr>
          <p:nvPr/>
        </p:nvCxnSpPr>
        <p:spPr>
          <a:xfrm>
            <a:off x="2766800" y="3228768"/>
            <a:ext cx="687900" cy="4221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08" name="Shape 308"/>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II: Inference -- Bayes Nets</a:t>
            </a:r>
          </a:p>
        </p:txBody>
      </p:sp>
      <p:sp>
        <p:nvSpPr>
          <p:cNvPr id="309" name="Shape 309"/>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16</a:t>
            </a:r>
          </a:p>
        </p:txBody>
      </p:sp>
      <p:sp>
        <p:nvSpPr>
          <p:cNvPr id="310" name="Shape 310"/>
          <p:cNvSpPr/>
          <p:nvPr/>
        </p:nvSpPr>
        <p:spPr>
          <a:xfrm>
            <a:off x="367200" y="780325"/>
            <a:ext cx="2392500" cy="12696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Decision Networks</a:t>
            </a:r>
          </a:p>
          <a:p>
            <a:pPr indent="-317500" lvl="0" marL="457200" rtl="0">
              <a:spcBef>
                <a:spcPts val="0"/>
              </a:spcBef>
              <a:spcAft>
                <a:spcPts val="0"/>
              </a:spcAft>
              <a:buSzPts val="1400"/>
              <a:buChar char="●"/>
            </a:pPr>
            <a:r>
              <a:rPr lang="en"/>
              <a:t>Bayes Net</a:t>
            </a:r>
          </a:p>
          <a:p>
            <a:pPr indent="-317500" lvl="0" marL="457200" rtl="0">
              <a:spcBef>
                <a:spcPts val="0"/>
              </a:spcBef>
              <a:spcAft>
                <a:spcPts val="0"/>
              </a:spcAft>
              <a:buSzPts val="1400"/>
              <a:buChar char="●"/>
            </a:pPr>
            <a:r>
              <a:rPr lang="en"/>
              <a:t>Action Nodes</a:t>
            </a:r>
          </a:p>
          <a:p>
            <a:pPr indent="-317500" lvl="0" marL="457200" rtl="0">
              <a:spcBef>
                <a:spcPts val="0"/>
              </a:spcBef>
              <a:buSzPts val="1400"/>
              <a:buChar char="●"/>
            </a:pPr>
            <a:r>
              <a:rPr lang="en"/>
              <a:t>Utility Node</a:t>
            </a:r>
          </a:p>
        </p:txBody>
      </p:sp>
      <p:sp>
        <p:nvSpPr>
          <p:cNvPr id="311" name="Shape 311"/>
          <p:cNvSpPr txBox="1"/>
          <p:nvPr/>
        </p:nvSpPr>
        <p:spPr>
          <a:xfrm>
            <a:off x="474500" y="1973600"/>
            <a:ext cx="2192100" cy="550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Let Z</a:t>
            </a:r>
            <a:r>
              <a:rPr baseline="-25000" lang="en"/>
              <a:t>1</a:t>
            </a:r>
            <a:r>
              <a:rPr lang="en"/>
              <a:t>, …, Z</a:t>
            </a:r>
            <a:r>
              <a:rPr baseline="-25000" lang="en"/>
              <a:t>k</a:t>
            </a:r>
            <a:r>
              <a:rPr lang="en"/>
              <a:t> be parents of Utility Node.</a:t>
            </a:r>
          </a:p>
        </p:txBody>
      </p:sp>
      <p:sp>
        <p:nvSpPr>
          <p:cNvPr id="312" name="Shape 312"/>
          <p:cNvSpPr/>
          <p:nvPr/>
        </p:nvSpPr>
        <p:spPr>
          <a:xfrm>
            <a:off x="3502095" y="1305555"/>
            <a:ext cx="2234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Table Lookup</a:t>
            </a:r>
          </a:p>
        </p:txBody>
      </p:sp>
      <p:sp>
        <p:nvSpPr>
          <p:cNvPr id="313" name="Shape 313"/>
          <p:cNvSpPr/>
          <p:nvPr/>
        </p:nvSpPr>
        <p:spPr>
          <a:xfrm>
            <a:off x="355250" y="2803300"/>
            <a:ext cx="24306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P(Z</a:t>
            </a:r>
            <a:r>
              <a:rPr baseline="-25000" lang="en"/>
              <a:t>1</a:t>
            </a:r>
            <a:r>
              <a:rPr lang="en"/>
              <a:t>, …, Z</a:t>
            </a:r>
            <a:r>
              <a:rPr baseline="-25000" lang="en"/>
              <a:t>m</a:t>
            </a:r>
            <a:r>
              <a:rPr lang="en"/>
              <a:t> | e</a:t>
            </a:r>
            <a:r>
              <a:rPr baseline="-25000" lang="en"/>
              <a:t>1</a:t>
            </a:r>
            <a:r>
              <a:rPr lang="en"/>
              <a:t>, …, e</a:t>
            </a:r>
            <a:r>
              <a:rPr baseline="-25000" lang="en"/>
              <a:t>k</a:t>
            </a:r>
            <a:r>
              <a:rPr lang="en"/>
              <a:t>)</a:t>
            </a:r>
          </a:p>
        </p:txBody>
      </p:sp>
      <p:sp>
        <p:nvSpPr>
          <p:cNvPr id="314" name="Shape 314"/>
          <p:cNvSpPr txBox="1"/>
          <p:nvPr/>
        </p:nvSpPr>
        <p:spPr>
          <a:xfrm>
            <a:off x="391200" y="3124500"/>
            <a:ext cx="2392500" cy="550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Computed using techniques from last slide.</a:t>
            </a:r>
          </a:p>
        </p:txBody>
      </p:sp>
      <p:cxnSp>
        <p:nvCxnSpPr>
          <p:cNvPr id="315" name="Shape 315"/>
          <p:cNvCxnSpPr>
            <a:stCxn id="313" idx="3"/>
            <a:endCxn id="312" idx="1"/>
          </p:cNvCxnSpPr>
          <p:nvPr/>
        </p:nvCxnSpPr>
        <p:spPr>
          <a:xfrm flipH="1" rot="10800000">
            <a:off x="2785850" y="1458400"/>
            <a:ext cx="716100" cy="1523400"/>
          </a:xfrm>
          <a:prstGeom prst="straightConnector1">
            <a:avLst/>
          </a:prstGeom>
          <a:noFill/>
          <a:ln cap="flat" cmpd="sng" w="9525">
            <a:solidFill>
              <a:schemeClr val="dk2"/>
            </a:solidFill>
            <a:prstDash val="solid"/>
            <a:round/>
            <a:headEnd len="lg" w="lg" type="none"/>
            <a:tailEnd len="lg" w="lg" type="none"/>
          </a:ln>
        </p:spPr>
      </p:cxnSp>
      <p:cxnSp>
        <p:nvCxnSpPr>
          <p:cNvPr id="316" name="Shape 316"/>
          <p:cNvCxnSpPr>
            <a:stCxn id="310" idx="3"/>
            <a:endCxn id="312" idx="1"/>
          </p:cNvCxnSpPr>
          <p:nvPr/>
        </p:nvCxnSpPr>
        <p:spPr>
          <a:xfrm>
            <a:off x="2759700" y="1415125"/>
            <a:ext cx="742500" cy="43200"/>
          </a:xfrm>
          <a:prstGeom prst="straightConnector1">
            <a:avLst/>
          </a:prstGeom>
          <a:noFill/>
          <a:ln cap="flat" cmpd="sng" w="9525">
            <a:solidFill>
              <a:schemeClr val="dk2"/>
            </a:solidFill>
            <a:prstDash val="solid"/>
            <a:round/>
            <a:headEnd len="lg" w="lg" type="none"/>
            <a:tailEnd len="lg" w="lg" type="none"/>
          </a:ln>
        </p:spPr>
      </p:cxnSp>
      <p:sp>
        <p:nvSpPr>
          <p:cNvPr id="317" name="Shape 317"/>
          <p:cNvSpPr/>
          <p:nvPr/>
        </p:nvSpPr>
        <p:spPr>
          <a:xfrm>
            <a:off x="6428300" y="1279750"/>
            <a:ext cx="24306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EU(A | e</a:t>
            </a:r>
            <a:r>
              <a:rPr baseline="-25000" lang="en"/>
              <a:t>1</a:t>
            </a:r>
            <a:r>
              <a:rPr lang="en"/>
              <a:t>, …, e</a:t>
            </a:r>
            <a:r>
              <a:rPr baseline="-25000" lang="en"/>
              <a:t>k</a:t>
            </a:r>
            <a:r>
              <a:rPr lang="en"/>
              <a:t>)</a:t>
            </a:r>
          </a:p>
        </p:txBody>
      </p:sp>
      <p:sp>
        <p:nvSpPr>
          <p:cNvPr id="318" name="Shape 318"/>
          <p:cNvSpPr/>
          <p:nvPr/>
        </p:nvSpPr>
        <p:spPr>
          <a:xfrm>
            <a:off x="1081850" y="3852400"/>
            <a:ext cx="1704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Choice of Action A</a:t>
            </a:r>
          </a:p>
        </p:txBody>
      </p:sp>
      <p:cxnSp>
        <p:nvCxnSpPr>
          <p:cNvPr id="319" name="Shape 319"/>
          <p:cNvCxnSpPr>
            <a:stCxn id="318" idx="3"/>
            <a:endCxn id="312" idx="1"/>
          </p:cNvCxnSpPr>
          <p:nvPr/>
        </p:nvCxnSpPr>
        <p:spPr>
          <a:xfrm flipH="1" rot="10800000">
            <a:off x="2785850" y="1458400"/>
            <a:ext cx="716100" cy="2572500"/>
          </a:xfrm>
          <a:prstGeom prst="straightConnector1">
            <a:avLst/>
          </a:prstGeom>
          <a:noFill/>
          <a:ln cap="flat" cmpd="sng" w="9525">
            <a:solidFill>
              <a:schemeClr val="dk2"/>
            </a:solidFill>
            <a:prstDash val="solid"/>
            <a:round/>
            <a:headEnd len="lg" w="lg" type="none"/>
            <a:tailEnd len="lg" w="lg" type="none"/>
          </a:ln>
        </p:spPr>
      </p:cxnSp>
      <p:cxnSp>
        <p:nvCxnSpPr>
          <p:cNvPr id="320" name="Shape 320"/>
          <p:cNvCxnSpPr>
            <a:stCxn id="312" idx="3"/>
            <a:endCxn id="317" idx="1"/>
          </p:cNvCxnSpPr>
          <p:nvPr/>
        </p:nvCxnSpPr>
        <p:spPr>
          <a:xfrm>
            <a:off x="5736795" y="1458255"/>
            <a:ext cx="691500" cy="0"/>
          </a:xfrm>
          <a:prstGeom prst="straightConnector1">
            <a:avLst/>
          </a:prstGeom>
          <a:noFill/>
          <a:ln cap="flat" cmpd="sng" w="9525">
            <a:solidFill>
              <a:schemeClr val="dk2"/>
            </a:solidFill>
            <a:prstDash val="solid"/>
            <a:round/>
            <a:headEnd len="lg" w="lg" type="none"/>
            <a:tailEnd len="lg" w="lg" type="none"/>
          </a:ln>
        </p:spPr>
      </p:cxnSp>
      <p:pic>
        <p:nvPicPr>
          <p:cNvPr id="321" name="Shape 321"/>
          <p:cNvPicPr preferRelativeResize="0"/>
          <p:nvPr/>
        </p:nvPicPr>
        <p:blipFill>
          <a:blip r:embed="rId3">
            <a:alphaModFix/>
          </a:blip>
          <a:stretch>
            <a:fillRect/>
          </a:stretch>
        </p:blipFill>
        <p:spPr>
          <a:xfrm>
            <a:off x="4333913" y="1973600"/>
            <a:ext cx="3952875" cy="752475"/>
          </a:xfrm>
          <a:prstGeom prst="rect">
            <a:avLst/>
          </a:prstGeom>
          <a:noFill/>
          <a:ln>
            <a:noFill/>
          </a:ln>
        </p:spPr>
      </p:pic>
      <p:pic>
        <p:nvPicPr>
          <p:cNvPr id="322" name="Shape 322"/>
          <p:cNvPicPr preferRelativeResize="0"/>
          <p:nvPr/>
        </p:nvPicPr>
        <p:blipFill>
          <a:blip r:embed="rId4">
            <a:alphaModFix/>
          </a:blip>
          <a:stretch>
            <a:fillRect/>
          </a:stretch>
        </p:blipFill>
        <p:spPr>
          <a:xfrm>
            <a:off x="4119600" y="2726075"/>
            <a:ext cx="4381500" cy="704850"/>
          </a:xfrm>
          <a:prstGeom prst="rect">
            <a:avLst/>
          </a:prstGeom>
          <a:noFill/>
          <a:ln>
            <a:noFill/>
          </a:ln>
        </p:spPr>
      </p:pic>
      <p:pic>
        <p:nvPicPr>
          <p:cNvPr id="323" name="Shape 323"/>
          <p:cNvPicPr preferRelativeResize="0"/>
          <p:nvPr/>
        </p:nvPicPr>
        <p:blipFill>
          <a:blip r:embed="rId5">
            <a:alphaModFix/>
          </a:blip>
          <a:stretch>
            <a:fillRect/>
          </a:stretch>
        </p:blipFill>
        <p:spPr>
          <a:xfrm>
            <a:off x="4233900" y="3362088"/>
            <a:ext cx="4152900" cy="790575"/>
          </a:xfrm>
          <a:prstGeom prst="rect">
            <a:avLst/>
          </a:prstGeom>
          <a:noFill/>
          <a:ln>
            <a:noFill/>
          </a:ln>
        </p:spPr>
      </p:pic>
      <p:pic>
        <p:nvPicPr>
          <p:cNvPr id="324" name="Shape 324"/>
          <p:cNvPicPr preferRelativeResize="0"/>
          <p:nvPr/>
        </p:nvPicPr>
        <p:blipFill>
          <a:blip r:embed="rId6">
            <a:alphaModFix/>
          </a:blip>
          <a:stretch>
            <a:fillRect/>
          </a:stretch>
        </p:blipFill>
        <p:spPr>
          <a:xfrm>
            <a:off x="4400325" y="4209400"/>
            <a:ext cx="3744130" cy="357000"/>
          </a:xfrm>
          <a:prstGeom prst="rect">
            <a:avLst/>
          </a:prstGeom>
          <a:noFill/>
          <a:ln>
            <a:noFill/>
          </a:ln>
        </p:spPr>
      </p:pic>
      <p:sp>
        <p:nvSpPr>
          <p:cNvPr id="325" name="Shape 325"/>
          <p:cNvSpPr txBox="1"/>
          <p:nvPr/>
        </p:nvSpPr>
        <p:spPr>
          <a:xfrm>
            <a:off x="302825" y="4362934"/>
            <a:ext cx="77913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chemeClr val="dk1"/>
                </a:solidFill>
              </a:rPr>
              <a:t>Note: Gives rise to POMDPs.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31" name="Shape 331"/>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II: Inference -- HMMs</a:t>
            </a:r>
          </a:p>
        </p:txBody>
      </p:sp>
      <p:sp>
        <p:nvSpPr>
          <p:cNvPr id="332" name="Shape 332"/>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17</a:t>
            </a:r>
          </a:p>
        </p:txBody>
      </p:sp>
      <p:sp>
        <p:nvSpPr>
          <p:cNvPr id="333" name="Shape 333"/>
          <p:cNvSpPr/>
          <p:nvPr/>
        </p:nvSpPr>
        <p:spPr>
          <a:xfrm>
            <a:off x="367200" y="780325"/>
            <a:ext cx="2392500" cy="12696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Markov Model is a BN, but:</a:t>
            </a:r>
          </a:p>
          <a:p>
            <a:pPr indent="-317500" lvl="0" marL="457200" rtl="0">
              <a:spcBef>
                <a:spcPts val="0"/>
              </a:spcBef>
              <a:spcAft>
                <a:spcPts val="0"/>
              </a:spcAft>
              <a:buSzPts val="1400"/>
              <a:buChar char="●"/>
            </a:pPr>
            <a:r>
              <a:rPr lang="en"/>
              <a:t>Sequence of nodes X</a:t>
            </a:r>
            <a:r>
              <a:rPr baseline="-25000" lang="en"/>
              <a:t>i</a:t>
            </a:r>
            <a:r>
              <a:rPr lang="en"/>
              <a:t> in increasing order.</a:t>
            </a:r>
          </a:p>
          <a:p>
            <a:pPr indent="-317500" lvl="0" marL="457200" rtl="0">
              <a:spcBef>
                <a:spcPts val="0"/>
              </a:spcBef>
              <a:spcAft>
                <a:spcPts val="0"/>
              </a:spcAft>
              <a:buSzPts val="1400"/>
              <a:buChar char="●"/>
            </a:pPr>
            <a:r>
              <a:rPr lang="en"/>
              <a:t>CPTs all the same.</a:t>
            </a:r>
          </a:p>
          <a:p>
            <a:pPr indent="-317500" lvl="0" marL="457200" rtl="0">
              <a:spcBef>
                <a:spcPts val="0"/>
              </a:spcBef>
              <a:buSzPts val="1400"/>
              <a:buChar char="●"/>
            </a:pPr>
            <a:r>
              <a:rPr lang="en"/>
              <a:t>Can be extended infinitely.</a:t>
            </a:r>
          </a:p>
        </p:txBody>
      </p:sp>
      <p:sp>
        <p:nvSpPr>
          <p:cNvPr id="334" name="Shape 334"/>
          <p:cNvSpPr/>
          <p:nvPr/>
        </p:nvSpPr>
        <p:spPr>
          <a:xfrm>
            <a:off x="3502095" y="1305555"/>
            <a:ext cx="2234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Mini-Forward</a:t>
            </a:r>
          </a:p>
        </p:txBody>
      </p:sp>
      <p:sp>
        <p:nvSpPr>
          <p:cNvPr id="335" name="Shape 335"/>
          <p:cNvSpPr/>
          <p:nvPr/>
        </p:nvSpPr>
        <p:spPr>
          <a:xfrm>
            <a:off x="746950" y="2164650"/>
            <a:ext cx="1704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Known P(X</a:t>
            </a:r>
            <a:r>
              <a:rPr baseline="-25000" lang="en"/>
              <a:t>t</a:t>
            </a:r>
            <a:r>
              <a:rPr lang="en"/>
              <a:t>)</a:t>
            </a:r>
          </a:p>
        </p:txBody>
      </p:sp>
      <p:sp>
        <p:nvSpPr>
          <p:cNvPr id="336" name="Shape 336"/>
          <p:cNvSpPr/>
          <p:nvPr/>
        </p:nvSpPr>
        <p:spPr>
          <a:xfrm>
            <a:off x="6479200" y="1279750"/>
            <a:ext cx="1704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Later P(X</a:t>
            </a:r>
            <a:r>
              <a:rPr baseline="-25000" lang="en"/>
              <a:t>t+k</a:t>
            </a:r>
            <a:r>
              <a:rPr lang="en"/>
              <a:t>)</a:t>
            </a:r>
          </a:p>
        </p:txBody>
      </p:sp>
      <p:cxnSp>
        <p:nvCxnSpPr>
          <p:cNvPr id="337" name="Shape 337"/>
          <p:cNvCxnSpPr>
            <a:stCxn id="335" idx="3"/>
            <a:endCxn id="334" idx="1"/>
          </p:cNvCxnSpPr>
          <p:nvPr/>
        </p:nvCxnSpPr>
        <p:spPr>
          <a:xfrm flipH="1" rot="10800000">
            <a:off x="2450950" y="1458150"/>
            <a:ext cx="1051200" cy="885000"/>
          </a:xfrm>
          <a:prstGeom prst="straightConnector1">
            <a:avLst/>
          </a:prstGeom>
          <a:noFill/>
          <a:ln cap="flat" cmpd="sng" w="9525">
            <a:solidFill>
              <a:schemeClr val="dk2"/>
            </a:solidFill>
            <a:prstDash val="solid"/>
            <a:round/>
            <a:headEnd len="lg" w="lg" type="none"/>
            <a:tailEnd len="lg" w="lg" type="none"/>
          </a:ln>
        </p:spPr>
      </p:cxnSp>
      <p:cxnSp>
        <p:nvCxnSpPr>
          <p:cNvPr id="338" name="Shape 338"/>
          <p:cNvCxnSpPr>
            <a:stCxn id="333" idx="3"/>
            <a:endCxn id="334" idx="1"/>
          </p:cNvCxnSpPr>
          <p:nvPr/>
        </p:nvCxnSpPr>
        <p:spPr>
          <a:xfrm>
            <a:off x="2759700" y="1415125"/>
            <a:ext cx="742500" cy="43200"/>
          </a:xfrm>
          <a:prstGeom prst="straightConnector1">
            <a:avLst/>
          </a:prstGeom>
          <a:noFill/>
          <a:ln cap="flat" cmpd="sng" w="9525">
            <a:solidFill>
              <a:schemeClr val="dk2"/>
            </a:solidFill>
            <a:prstDash val="solid"/>
            <a:round/>
            <a:headEnd len="lg" w="lg" type="none"/>
            <a:tailEnd len="lg" w="lg" type="none"/>
          </a:ln>
        </p:spPr>
      </p:cxnSp>
      <p:cxnSp>
        <p:nvCxnSpPr>
          <p:cNvPr id="339" name="Shape 339"/>
          <p:cNvCxnSpPr>
            <a:stCxn id="336" idx="1"/>
            <a:endCxn id="334" idx="3"/>
          </p:cNvCxnSpPr>
          <p:nvPr/>
        </p:nvCxnSpPr>
        <p:spPr>
          <a:xfrm rot="10800000">
            <a:off x="5736700" y="1458250"/>
            <a:ext cx="742500" cy="0"/>
          </a:xfrm>
          <a:prstGeom prst="straightConnector1">
            <a:avLst/>
          </a:prstGeom>
          <a:noFill/>
          <a:ln cap="flat" cmpd="sng" w="9525">
            <a:solidFill>
              <a:schemeClr val="dk2"/>
            </a:solidFill>
            <a:prstDash val="solid"/>
            <a:round/>
            <a:headEnd len="lg" w="lg" type="none"/>
            <a:tailEnd len="lg" w="lg" type="none"/>
          </a:ln>
        </p:spPr>
      </p:cxnSp>
      <p:sp>
        <p:nvSpPr>
          <p:cNvPr id="340" name="Shape 340"/>
          <p:cNvSpPr txBox="1"/>
          <p:nvPr/>
        </p:nvSpPr>
        <p:spPr>
          <a:xfrm>
            <a:off x="302825" y="4356677"/>
            <a:ext cx="7791300" cy="357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chemeClr val="dk1"/>
                </a:solidFill>
              </a:rPr>
              <a:t>Note #1: A MM has a stationary distribution P(X</a:t>
            </a:r>
            <a:r>
              <a:rPr baseline="-25000" lang="en">
                <a:solidFill>
                  <a:schemeClr val="dk1"/>
                </a:solidFill>
              </a:rPr>
              <a:t>∞</a:t>
            </a:r>
            <a:r>
              <a:rPr lang="en">
                <a:solidFill>
                  <a:schemeClr val="dk1"/>
                </a:solidFill>
              </a:rPr>
              <a:t>)</a:t>
            </a:r>
          </a:p>
        </p:txBody>
      </p:sp>
      <p:sp>
        <p:nvSpPr>
          <p:cNvPr id="341" name="Shape 341"/>
          <p:cNvSpPr/>
          <p:nvPr/>
        </p:nvSpPr>
        <p:spPr>
          <a:xfrm>
            <a:off x="367200" y="2678025"/>
            <a:ext cx="2392500" cy="12696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HMM is a MM, but:</a:t>
            </a:r>
          </a:p>
          <a:p>
            <a:pPr indent="-317500" lvl="0" marL="457200" rtl="0">
              <a:spcBef>
                <a:spcPts val="0"/>
              </a:spcBef>
              <a:buSzPts val="1400"/>
              <a:buChar char="●"/>
            </a:pPr>
            <a:r>
              <a:rPr lang="en">
                <a:solidFill>
                  <a:schemeClr val="dk1"/>
                </a:solidFill>
              </a:rPr>
              <a:t>Don’t observe X</a:t>
            </a:r>
            <a:r>
              <a:rPr baseline="-25000" lang="en">
                <a:solidFill>
                  <a:schemeClr val="dk1"/>
                </a:solidFill>
              </a:rPr>
              <a:t>i</a:t>
            </a:r>
            <a:r>
              <a:rPr lang="en">
                <a:solidFill>
                  <a:schemeClr val="dk1"/>
                </a:solidFill>
              </a:rPr>
              <a:t> directly.</a:t>
            </a:r>
          </a:p>
          <a:p>
            <a:pPr indent="-317500" lvl="0" marL="457200" rtl="0">
              <a:spcBef>
                <a:spcPts val="0"/>
              </a:spcBef>
              <a:buSzPts val="1400"/>
              <a:buChar char="●"/>
            </a:pPr>
            <a:r>
              <a:rPr lang="en"/>
              <a:t>Evidence variables for each X</a:t>
            </a:r>
            <a:r>
              <a:rPr baseline="-25000" lang="en"/>
              <a:t>i</a:t>
            </a:r>
            <a:r>
              <a:rPr lang="en"/>
              <a:t> → E</a:t>
            </a:r>
            <a:r>
              <a:rPr baseline="-25000" lang="en"/>
              <a:t>i</a:t>
            </a:r>
          </a:p>
        </p:txBody>
      </p:sp>
      <p:sp>
        <p:nvSpPr>
          <p:cNvPr id="342" name="Shape 342"/>
          <p:cNvSpPr/>
          <p:nvPr/>
        </p:nvSpPr>
        <p:spPr>
          <a:xfrm>
            <a:off x="1661650" y="4006875"/>
            <a:ext cx="1093800" cy="434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P(x</a:t>
            </a:r>
            <a:r>
              <a:rPr baseline="-25000" lang="en"/>
              <a:t>t-1</a:t>
            </a:r>
            <a:r>
              <a:rPr lang="en"/>
              <a:t>, e</a:t>
            </a:r>
            <a:r>
              <a:rPr baseline="-25000" lang="en"/>
              <a:t>1:t-1</a:t>
            </a:r>
            <a:r>
              <a:rPr lang="en"/>
              <a:t>)</a:t>
            </a:r>
          </a:p>
        </p:txBody>
      </p:sp>
      <p:sp>
        <p:nvSpPr>
          <p:cNvPr id="343" name="Shape 343"/>
          <p:cNvSpPr/>
          <p:nvPr/>
        </p:nvSpPr>
        <p:spPr>
          <a:xfrm>
            <a:off x="3578570" y="3160130"/>
            <a:ext cx="2234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Forward Algorithm</a:t>
            </a:r>
          </a:p>
        </p:txBody>
      </p:sp>
      <p:cxnSp>
        <p:nvCxnSpPr>
          <p:cNvPr id="344" name="Shape 344"/>
          <p:cNvCxnSpPr>
            <a:stCxn id="341" idx="3"/>
            <a:endCxn id="343" idx="1"/>
          </p:cNvCxnSpPr>
          <p:nvPr/>
        </p:nvCxnSpPr>
        <p:spPr>
          <a:xfrm>
            <a:off x="2759700" y="3312825"/>
            <a:ext cx="819000" cy="0"/>
          </a:xfrm>
          <a:prstGeom prst="straightConnector1">
            <a:avLst/>
          </a:prstGeom>
          <a:noFill/>
          <a:ln cap="flat" cmpd="sng" w="9525">
            <a:solidFill>
              <a:schemeClr val="dk2"/>
            </a:solidFill>
            <a:prstDash val="solid"/>
            <a:round/>
            <a:headEnd len="lg" w="lg" type="none"/>
            <a:tailEnd len="lg" w="lg" type="none"/>
          </a:ln>
        </p:spPr>
      </p:cxnSp>
      <p:cxnSp>
        <p:nvCxnSpPr>
          <p:cNvPr id="345" name="Shape 345"/>
          <p:cNvCxnSpPr>
            <a:stCxn id="342" idx="3"/>
            <a:endCxn id="343" idx="1"/>
          </p:cNvCxnSpPr>
          <p:nvPr/>
        </p:nvCxnSpPr>
        <p:spPr>
          <a:xfrm flipH="1" rot="10800000">
            <a:off x="2755450" y="3312825"/>
            <a:ext cx="823200" cy="911400"/>
          </a:xfrm>
          <a:prstGeom prst="straightConnector1">
            <a:avLst/>
          </a:prstGeom>
          <a:noFill/>
          <a:ln cap="flat" cmpd="sng" w="9525">
            <a:solidFill>
              <a:schemeClr val="dk2"/>
            </a:solidFill>
            <a:prstDash val="solid"/>
            <a:round/>
            <a:headEnd len="lg" w="lg" type="none"/>
            <a:tailEnd len="lg" w="lg" type="none"/>
          </a:ln>
        </p:spPr>
      </p:cxnSp>
      <p:sp>
        <p:nvSpPr>
          <p:cNvPr id="346" name="Shape 346"/>
          <p:cNvSpPr/>
          <p:nvPr/>
        </p:nvSpPr>
        <p:spPr>
          <a:xfrm>
            <a:off x="6692400" y="3134325"/>
            <a:ext cx="1704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P(x</a:t>
            </a:r>
            <a:r>
              <a:rPr baseline="-25000" lang="en"/>
              <a:t>t</a:t>
            </a:r>
            <a:r>
              <a:rPr lang="en"/>
              <a:t> | e</a:t>
            </a:r>
            <a:r>
              <a:rPr baseline="-25000" lang="en"/>
              <a:t>1:t</a:t>
            </a:r>
            <a:r>
              <a:rPr lang="en"/>
              <a:t>)</a:t>
            </a:r>
          </a:p>
        </p:txBody>
      </p:sp>
      <p:sp>
        <p:nvSpPr>
          <p:cNvPr id="347" name="Shape 347"/>
          <p:cNvSpPr/>
          <p:nvPr/>
        </p:nvSpPr>
        <p:spPr>
          <a:xfrm>
            <a:off x="2982700" y="2485375"/>
            <a:ext cx="368700" cy="434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e</a:t>
            </a:r>
            <a:r>
              <a:rPr baseline="-25000" lang="en"/>
              <a:t>t</a:t>
            </a:r>
          </a:p>
        </p:txBody>
      </p:sp>
      <p:cxnSp>
        <p:nvCxnSpPr>
          <p:cNvPr id="348" name="Shape 348"/>
          <p:cNvCxnSpPr>
            <a:stCxn id="347" idx="3"/>
            <a:endCxn id="343" idx="1"/>
          </p:cNvCxnSpPr>
          <p:nvPr/>
        </p:nvCxnSpPr>
        <p:spPr>
          <a:xfrm>
            <a:off x="3351400" y="2702725"/>
            <a:ext cx="227100" cy="610200"/>
          </a:xfrm>
          <a:prstGeom prst="straightConnector1">
            <a:avLst/>
          </a:prstGeom>
          <a:noFill/>
          <a:ln cap="flat" cmpd="sng" w="9525">
            <a:solidFill>
              <a:schemeClr val="dk2"/>
            </a:solidFill>
            <a:prstDash val="solid"/>
            <a:round/>
            <a:headEnd len="lg" w="lg" type="none"/>
            <a:tailEnd len="lg" w="lg" type="none"/>
          </a:ln>
        </p:spPr>
      </p:cxnSp>
      <p:cxnSp>
        <p:nvCxnSpPr>
          <p:cNvPr id="349" name="Shape 349"/>
          <p:cNvCxnSpPr>
            <a:stCxn id="343" idx="3"/>
            <a:endCxn id="346" idx="1"/>
          </p:cNvCxnSpPr>
          <p:nvPr/>
        </p:nvCxnSpPr>
        <p:spPr>
          <a:xfrm>
            <a:off x="5813270" y="3312830"/>
            <a:ext cx="8790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55" name="Shape 355"/>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II: Inference -- Particle Filtering [coming later]</a:t>
            </a:r>
          </a:p>
        </p:txBody>
      </p:sp>
      <p:sp>
        <p:nvSpPr>
          <p:cNvPr id="356" name="Shape 356"/>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18</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62" name="Shape 362"/>
          <p:cNvSpPr/>
          <p:nvPr/>
        </p:nvSpPr>
        <p:spPr>
          <a:xfrm>
            <a:off x="379600" y="740200"/>
            <a:ext cx="8479200" cy="2086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63" name="Shape 363"/>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III: Machine Learning -- Naive Bayes</a:t>
            </a:r>
          </a:p>
        </p:txBody>
      </p:sp>
      <p:sp>
        <p:nvSpPr>
          <p:cNvPr id="364" name="Shape 364"/>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19</a:t>
            </a:r>
          </a:p>
        </p:txBody>
      </p:sp>
      <p:sp>
        <p:nvSpPr>
          <p:cNvPr id="365" name="Shape 365"/>
          <p:cNvSpPr/>
          <p:nvPr/>
        </p:nvSpPr>
        <p:spPr>
          <a:xfrm>
            <a:off x="519600" y="780325"/>
            <a:ext cx="2392500" cy="12696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Naive Bayes Net, BN but:</a:t>
            </a:r>
          </a:p>
          <a:p>
            <a:pPr indent="-317500" lvl="0" marL="457200" rtl="0">
              <a:spcBef>
                <a:spcPts val="0"/>
              </a:spcBef>
              <a:spcAft>
                <a:spcPts val="0"/>
              </a:spcAft>
              <a:buSzPts val="1400"/>
              <a:buChar char="●"/>
            </a:pPr>
            <a:r>
              <a:rPr lang="en"/>
              <a:t>One class variable C.</a:t>
            </a:r>
          </a:p>
          <a:p>
            <a:pPr indent="-317500" lvl="0" marL="457200" rtl="0">
              <a:spcBef>
                <a:spcPts val="0"/>
              </a:spcBef>
              <a:spcAft>
                <a:spcPts val="0"/>
              </a:spcAft>
              <a:buSzPts val="1400"/>
              <a:buChar char="●"/>
            </a:pPr>
            <a:r>
              <a:rPr lang="en"/>
              <a:t>N feature variables F</a:t>
            </a:r>
            <a:r>
              <a:rPr baseline="-25000" lang="en"/>
              <a:t>i</a:t>
            </a:r>
            <a:r>
              <a:rPr lang="en"/>
              <a:t>.</a:t>
            </a:r>
          </a:p>
          <a:p>
            <a:pPr indent="-317500" lvl="0" marL="457200" rtl="0">
              <a:spcBef>
                <a:spcPts val="0"/>
              </a:spcBef>
              <a:buSzPts val="1400"/>
              <a:buChar char="●"/>
            </a:pPr>
            <a:r>
              <a:rPr lang="en"/>
              <a:t>C points at every feature variable.</a:t>
            </a:r>
          </a:p>
        </p:txBody>
      </p:sp>
      <p:sp>
        <p:nvSpPr>
          <p:cNvPr id="366" name="Shape 366"/>
          <p:cNvSpPr/>
          <p:nvPr/>
        </p:nvSpPr>
        <p:spPr>
          <a:xfrm>
            <a:off x="3425901" y="1305550"/>
            <a:ext cx="2609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Any BN Inference Technique</a:t>
            </a:r>
          </a:p>
        </p:txBody>
      </p:sp>
      <p:sp>
        <p:nvSpPr>
          <p:cNvPr id="367" name="Shape 367"/>
          <p:cNvSpPr/>
          <p:nvPr/>
        </p:nvSpPr>
        <p:spPr>
          <a:xfrm>
            <a:off x="6275900" y="1279750"/>
            <a:ext cx="24306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P(C | f</a:t>
            </a:r>
            <a:r>
              <a:rPr baseline="-25000" lang="en"/>
              <a:t>1</a:t>
            </a:r>
            <a:r>
              <a:rPr lang="en"/>
              <a:t>, …, f</a:t>
            </a:r>
            <a:r>
              <a:rPr baseline="-25000" lang="en"/>
              <a:t>N</a:t>
            </a:r>
            <a:r>
              <a:rPr lang="en">
                <a:solidFill>
                  <a:schemeClr val="dk1"/>
                </a:solidFill>
              </a:rPr>
              <a:t>)</a:t>
            </a:r>
          </a:p>
        </p:txBody>
      </p:sp>
      <p:sp>
        <p:nvSpPr>
          <p:cNvPr id="368" name="Shape 368"/>
          <p:cNvSpPr/>
          <p:nvPr/>
        </p:nvSpPr>
        <p:spPr>
          <a:xfrm>
            <a:off x="519600" y="2242450"/>
            <a:ext cx="23163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 f</a:t>
            </a:r>
            <a:r>
              <a:rPr baseline="-25000" lang="en"/>
              <a:t>1</a:t>
            </a:r>
            <a:r>
              <a:rPr lang="en"/>
              <a:t>, …, f</a:t>
            </a:r>
            <a:r>
              <a:rPr baseline="-25000" lang="en"/>
              <a:t>N</a:t>
            </a:r>
          </a:p>
        </p:txBody>
      </p:sp>
      <p:cxnSp>
        <p:nvCxnSpPr>
          <p:cNvPr id="369" name="Shape 369"/>
          <p:cNvCxnSpPr>
            <a:stCxn id="365" idx="3"/>
            <a:endCxn id="366" idx="1"/>
          </p:cNvCxnSpPr>
          <p:nvPr/>
        </p:nvCxnSpPr>
        <p:spPr>
          <a:xfrm>
            <a:off x="2912100" y="1415125"/>
            <a:ext cx="513900" cy="43200"/>
          </a:xfrm>
          <a:prstGeom prst="straightConnector1">
            <a:avLst/>
          </a:prstGeom>
          <a:noFill/>
          <a:ln cap="flat" cmpd="sng" w="9525">
            <a:solidFill>
              <a:schemeClr val="dk2"/>
            </a:solidFill>
            <a:prstDash val="solid"/>
            <a:round/>
            <a:headEnd len="lg" w="lg" type="none"/>
            <a:tailEnd len="lg" w="lg" type="none"/>
          </a:ln>
        </p:spPr>
      </p:cxnSp>
      <p:cxnSp>
        <p:nvCxnSpPr>
          <p:cNvPr id="370" name="Shape 370"/>
          <p:cNvCxnSpPr>
            <a:stCxn id="368" idx="3"/>
            <a:endCxn id="366" idx="1"/>
          </p:cNvCxnSpPr>
          <p:nvPr/>
        </p:nvCxnSpPr>
        <p:spPr>
          <a:xfrm flipH="1" rot="10800000">
            <a:off x="2835900" y="1458250"/>
            <a:ext cx="590100" cy="962700"/>
          </a:xfrm>
          <a:prstGeom prst="straightConnector1">
            <a:avLst/>
          </a:prstGeom>
          <a:noFill/>
          <a:ln cap="flat" cmpd="sng" w="9525">
            <a:solidFill>
              <a:schemeClr val="dk2"/>
            </a:solidFill>
            <a:prstDash val="solid"/>
            <a:round/>
            <a:headEnd len="lg" w="lg" type="none"/>
            <a:tailEnd len="lg" w="lg" type="none"/>
          </a:ln>
        </p:spPr>
      </p:cxnSp>
      <p:cxnSp>
        <p:nvCxnSpPr>
          <p:cNvPr id="371" name="Shape 371"/>
          <p:cNvCxnSpPr>
            <a:stCxn id="366" idx="3"/>
            <a:endCxn id="367" idx="1"/>
          </p:cNvCxnSpPr>
          <p:nvPr/>
        </p:nvCxnSpPr>
        <p:spPr>
          <a:xfrm>
            <a:off x="6035301" y="1458250"/>
            <a:ext cx="240600" cy="0"/>
          </a:xfrm>
          <a:prstGeom prst="straightConnector1">
            <a:avLst/>
          </a:prstGeom>
          <a:noFill/>
          <a:ln cap="flat" cmpd="sng" w="9525">
            <a:solidFill>
              <a:schemeClr val="dk2"/>
            </a:solidFill>
            <a:prstDash val="solid"/>
            <a:round/>
            <a:headEnd len="lg" w="lg" type="none"/>
            <a:tailEnd len="lg" w="lg" type="none"/>
          </a:ln>
        </p:spPr>
      </p:cxnSp>
      <p:sp>
        <p:nvSpPr>
          <p:cNvPr id="372" name="Shape 372"/>
          <p:cNvSpPr txBox="1"/>
          <p:nvPr/>
        </p:nvSpPr>
        <p:spPr>
          <a:xfrm>
            <a:off x="7601925" y="2521300"/>
            <a:ext cx="1233900" cy="305400"/>
          </a:xfrm>
          <a:prstGeom prst="rect">
            <a:avLst/>
          </a:prstGeom>
          <a:noFill/>
          <a:ln>
            <a:noFill/>
          </a:ln>
        </p:spPr>
        <p:txBody>
          <a:bodyPr anchorCtr="0" anchor="t" bIns="91425" lIns="91425" rIns="91425" wrap="square" tIns="91425">
            <a:noAutofit/>
          </a:bodyPr>
          <a:lstStyle/>
          <a:p>
            <a:pPr indent="0" lvl="0" marL="0">
              <a:spcBef>
                <a:spcPts val="0"/>
              </a:spcBef>
              <a:buNone/>
            </a:pPr>
            <a:r>
              <a:rPr lang="en"/>
              <a:t>Classification</a:t>
            </a:r>
          </a:p>
        </p:txBody>
      </p:sp>
      <p:sp>
        <p:nvSpPr>
          <p:cNvPr id="373" name="Shape 373"/>
          <p:cNvSpPr/>
          <p:nvPr/>
        </p:nvSpPr>
        <p:spPr>
          <a:xfrm>
            <a:off x="543600" y="3860900"/>
            <a:ext cx="2192100" cy="378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Set of labeled examples</a:t>
            </a:r>
          </a:p>
        </p:txBody>
      </p:sp>
      <p:sp>
        <p:nvSpPr>
          <p:cNvPr id="374" name="Shape 374"/>
          <p:cNvSpPr/>
          <p:nvPr/>
        </p:nvSpPr>
        <p:spPr>
          <a:xfrm>
            <a:off x="569700" y="3096150"/>
            <a:ext cx="2139900" cy="4953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Naive BN with unknown CPT parameters.</a:t>
            </a:r>
          </a:p>
        </p:txBody>
      </p:sp>
      <p:sp>
        <p:nvSpPr>
          <p:cNvPr id="375" name="Shape 375"/>
          <p:cNvSpPr/>
          <p:nvPr/>
        </p:nvSpPr>
        <p:spPr>
          <a:xfrm>
            <a:off x="3232300" y="3152450"/>
            <a:ext cx="27234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 Maximum Likelihood Estimator</a:t>
            </a:r>
          </a:p>
        </p:txBody>
      </p:sp>
      <p:sp>
        <p:nvSpPr>
          <p:cNvPr id="376" name="Shape 376"/>
          <p:cNvSpPr/>
          <p:nvPr/>
        </p:nvSpPr>
        <p:spPr>
          <a:xfrm>
            <a:off x="3210300" y="3781100"/>
            <a:ext cx="2825100" cy="4953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 Maximum A Posteriori Estimator (Laplacian Smoothing)</a:t>
            </a:r>
          </a:p>
        </p:txBody>
      </p:sp>
      <p:cxnSp>
        <p:nvCxnSpPr>
          <p:cNvPr id="377" name="Shape 377"/>
          <p:cNvCxnSpPr>
            <a:stCxn id="374" idx="3"/>
            <a:endCxn id="375" idx="1"/>
          </p:cNvCxnSpPr>
          <p:nvPr/>
        </p:nvCxnSpPr>
        <p:spPr>
          <a:xfrm flipH="1" rot="10800000">
            <a:off x="2709600" y="3305100"/>
            <a:ext cx="522600" cy="38700"/>
          </a:xfrm>
          <a:prstGeom prst="straightConnector1">
            <a:avLst/>
          </a:prstGeom>
          <a:noFill/>
          <a:ln cap="flat" cmpd="sng" w="9525">
            <a:solidFill>
              <a:schemeClr val="dk2"/>
            </a:solidFill>
            <a:prstDash val="solid"/>
            <a:round/>
            <a:headEnd len="lg" w="lg" type="none"/>
            <a:tailEnd len="lg" w="lg" type="none"/>
          </a:ln>
        </p:spPr>
      </p:cxnSp>
      <p:cxnSp>
        <p:nvCxnSpPr>
          <p:cNvPr id="378" name="Shape 378"/>
          <p:cNvCxnSpPr>
            <a:stCxn id="373" idx="3"/>
            <a:endCxn id="375" idx="1"/>
          </p:cNvCxnSpPr>
          <p:nvPr/>
        </p:nvCxnSpPr>
        <p:spPr>
          <a:xfrm flipH="1" rot="10800000">
            <a:off x="2735700" y="3305300"/>
            <a:ext cx="496500" cy="744600"/>
          </a:xfrm>
          <a:prstGeom prst="straightConnector1">
            <a:avLst/>
          </a:prstGeom>
          <a:noFill/>
          <a:ln cap="flat" cmpd="sng" w="9525">
            <a:solidFill>
              <a:schemeClr val="dk2"/>
            </a:solidFill>
            <a:prstDash val="solid"/>
            <a:round/>
            <a:headEnd len="lg" w="lg" type="none"/>
            <a:tailEnd len="lg" w="lg" type="none"/>
          </a:ln>
        </p:spPr>
      </p:cxnSp>
      <p:cxnSp>
        <p:nvCxnSpPr>
          <p:cNvPr id="379" name="Shape 379"/>
          <p:cNvCxnSpPr>
            <a:stCxn id="374" idx="3"/>
            <a:endCxn id="376" idx="1"/>
          </p:cNvCxnSpPr>
          <p:nvPr/>
        </p:nvCxnSpPr>
        <p:spPr>
          <a:xfrm>
            <a:off x="2709600" y="3343800"/>
            <a:ext cx="500700" cy="684900"/>
          </a:xfrm>
          <a:prstGeom prst="straightConnector1">
            <a:avLst/>
          </a:prstGeom>
          <a:noFill/>
          <a:ln cap="flat" cmpd="sng" w="9525">
            <a:solidFill>
              <a:schemeClr val="dk2"/>
            </a:solidFill>
            <a:prstDash val="solid"/>
            <a:round/>
            <a:headEnd len="lg" w="lg" type="none"/>
            <a:tailEnd len="lg" w="lg" type="none"/>
          </a:ln>
        </p:spPr>
      </p:cxnSp>
      <p:cxnSp>
        <p:nvCxnSpPr>
          <p:cNvPr id="380" name="Shape 380"/>
          <p:cNvCxnSpPr>
            <a:stCxn id="373" idx="3"/>
            <a:endCxn id="376" idx="1"/>
          </p:cNvCxnSpPr>
          <p:nvPr/>
        </p:nvCxnSpPr>
        <p:spPr>
          <a:xfrm flipH="1" rot="10800000">
            <a:off x="2735700" y="4028900"/>
            <a:ext cx="474600" cy="21000"/>
          </a:xfrm>
          <a:prstGeom prst="straightConnector1">
            <a:avLst/>
          </a:prstGeom>
          <a:noFill/>
          <a:ln cap="flat" cmpd="sng" w="9525">
            <a:solidFill>
              <a:schemeClr val="dk2"/>
            </a:solidFill>
            <a:prstDash val="solid"/>
            <a:round/>
            <a:headEnd len="lg" w="lg" type="none"/>
            <a:tailEnd len="lg" w="lg" type="none"/>
          </a:ln>
        </p:spPr>
      </p:cxnSp>
      <p:sp>
        <p:nvSpPr>
          <p:cNvPr id="381" name="Shape 381"/>
          <p:cNvSpPr/>
          <p:nvPr/>
        </p:nvSpPr>
        <p:spPr>
          <a:xfrm>
            <a:off x="6796125" y="3442050"/>
            <a:ext cx="1688400" cy="378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CPT parameters θ</a:t>
            </a:r>
          </a:p>
        </p:txBody>
      </p:sp>
      <p:cxnSp>
        <p:nvCxnSpPr>
          <p:cNvPr id="382" name="Shape 382"/>
          <p:cNvCxnSpPr>
            <a:stCxn id="381" idx="1"/>
            <a:endCxn id="375" idx="3"/>
          </p:cNvCxnSpPr>
          <p:nvPr/>
        </p:nvCxnSpPr>
        <p:spPr>
          <a:xfrm rot="10800000">
            <a:off x="5955825" y="3305250"/>
            <a:ext cx="840300" cy="325800"/>
          </a:xfrm>
          <a:prstGeom prst="straightConnector1">
            <a:avLst/>
          </a:prstGeom>
          <a:noFill/>
          <a:ln cap="flat" cmpd="sng" w="9525">
            <a:solidFill>
              <a:schemeClr val="dk2"/>
            </a:solidFill>
            <a:prstDash val="solid"/>
            <a:round/>
            <a:headEnd len="lg" w="lg" type="none"/>
            <a:tailEnd len="lg" w="lg" type="none"/>
          </a:ln>
        </p:spPr>
      </p:cxnSp>
      <p:cxnSp>
        <p:nvCxnSpPr>
          <p:cNvPr id="383" name="Shape 383"/>
          <p:cNvCxnSpPr>
            <a:stCxn id="381" idx="1"/>
            <a:endCxn id="376" idx="3"/>
          </p:cNvCxnSpPr>
          <p:nvPr/>
        </p:nvCxnSpPr>
        <p:spPr>
          <a:xfrm flipH="1">
            <a:off x="6035325" y="3631050"/>
            <a:ext cx="760800" cy="397800"/>
          </a:xfrm>
          <a:prstGeom prst="straightConnector1">
            <a:avLst/>
          </a:prstGeom>
          <a:noFill/>
          <a:ln cap="flat" cmpd="sng" w="9525">
            <a:solidFill>
              <a:schemeClr val="dk2"/>
            </a:solidFill>
            <a:prstDash val="solid"/>
            <a:round/>
            <a:headEnd len="lg" w="lg" type="none"/>
            <a:tailEnd len="lg" w="lg" type="none"/>
          </a:ln>
        </p:spPr>
      </p:cxnSp>
      <p:sp>
        <p:nvSpPr>
          <p:cNvPr id="384" name="Shape 384"/>
          <p:cNvSpPr/>
          <p:nvPr/>
        </p:nvSpPr>
        <p:spPr>
          <a:xfrm>
            <a:off x="383250" y="2979100"/>
            <a:ext cx="8479200" cy="15354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85" name="Shape 385"/>
          <p:cNvSpPr txBox="1"/>
          <p:nvPr/>
        </p:nvSpPr>
        <p:spPr>
          <a:xfrm>
            <a:off x="7964625" y="4166600"/>
            <a:ext cx="8712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Training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91" name="Shape 391"/>
          <p:cNvSpPr/>
          <p:nvPr/>
        </p:nvSpPr>
        <p:spPr>
          <a:xfrm>
            <a:off x="383250" y="2521900"/>
            <a:ext cx="8479200" cy="20121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2" name="Shape 392"/>
          <p:cNvSpPr/>
          <p:nvPr/>
        </p:nvSpPr>
        <p:spPr>
          <a:xfrm>
            <a:off x="379600" y="740200"/>
            <a:ext cx="8479200" cy="16401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3" name="Shape 393"/>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III: Machine Learning -- Perceptron</a:t>
            </a:r>
          </a:p>
        </p:txBody>
      </p:sp>
      <p:sp>
        <p:nvSpPr>
          <p:cNvPr id="394" name="Shape 394"/>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20</a:t>
            </a:r>
          </a:p>
        </p:txBody>
      </p:sp>
      <p:sp>
        <p:nvSpPr>
          <p:cNvPr id="395" name="Shape 395"/>
          <p:cNvSpPr/>
          <p:nvPr/>
        </p:nvSpPr>
        <p:spPr>
          <a:xfrm>
            <a:off x="3425901" y="1000750"/>
            <a:ext cx="2609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Dot Product + Threshold</a:t>
            </a:r>
          </a:p>
        </p:txBody>
      </p:sp>
      <p:sp>
        <p:nvSpPr>
          <p:cNvPr id="396" name="Shape 396"/>
          <p:cNvSpPr/>
          <p:nvPr/>
        </p:nvSpPr>
        <p:spPr>
          <a:xfrm>
            <a:off x="6275900" y="974950"/>
            <a:ext cx="24306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 or -c</a:t>
            </a:r>
          </a:p>
        </p:txBody>
      </p:sp>
      <p:cxnSp>
        <p:nvCxnSpPr>
          <p:cNvPr id="397" name="Shape 397"/>
          <p:cNvCxnSpPr>
            <a:stCxn id="398" idx="3"/>
            <a:endCxn id="395" idx="1"/>
          </p:cNvCxnSpPr>
          <p:nvPr/>
        </p:nvCxnSpPr>
        <p:spPr>
          <a:xfrm flipH="1" rot="10800000">
            <a:off x="2886000" y="1153325"/>
            <a:ext cx="540000" cy="736200"/>
          </a:xfrm>
          <a:prstGeom prst="straightConnector1">
            <a:avLst/>
          </a:prstGeom>
          <a:noFill/>
          <a:ln cap="flat" cmpd="sng" w="9525">
            <a:solidFill>
              <a:schemeClr val="dk2"/>
            </a:solidFill>
            <a:prstDash val="solid"/>
            <a:round/>
            <a:headEnd len="lg" w="lg" type="none"/>
            <a:tailEnd len="lg" w="lg" type="none"/>
          </a:ln>
        </p:spPr>
      </p:cxnSp>
      <p:cxnSp>
        <p:nvCxnSpPr>
          <p:cNvPr id="399" name="Shape 399"/>
          <p:cNvCxnSpPr>
            <a:stCxn id="395" idx="3"/>
            <a:endCxn id="396" idx="1"/>
          </p:cNvCxnSpPr>
          <p:nvPr/>
        </p:nvCxnSpPr>
        <p:spPr>
          <a:xfrm>
            <a:off x="6035301" y="1153450"/>
            <a:ext cx="240600" cy="0"/>
          </a:xfrm>
          <a:prstGeom prst="straightConnector1">
            <a:avLst/>
          </a:prstGeom>
          <a:noFill/>
          <a:ln cap="flat" cmpd="sng" w="9525">
            <a:solidFill>
              <a:schemeClr val="dk2"/>
            </a:solidFill>
            <a:prstDash val="solid"/>
            <a:round/>
            <a:headEnd len="lg" w="lg" type="none"/>
            <a:tailEnd len="lg" w="lg" type="none"/>
          </a:ln>
        </p:spPr>
      </p:cxnSp>
      <p:sp>
        <p:nvSpPr>
          <p:cNvPr id="400" name="Shape 400"/>
          <p:cNvSpPr txBox="1"/>
          <p:nvPr/>
        </p:nvSpPr>
        <p:spPr>
          <a:xfrm>
            <a:off x="6462600" y="2068025"/>
            <a:ext cx="22437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Perceptron Classification</a:t>
            </a:r>
          </a:p>
        </p:txBody>
      </p:sp>
      <p:sp>
        <p:nvSpPr>
          <p:cNvPr id="401" name="Shape 401"/>
          <p:cNvSpPr/>
          <p:nvPr/>
        </p:nvSpPr>
        <p:spPr>
          <a:xfrm>
            <a:off x="612250" y="3223100"/>
            <a:ext cx="1485300" cy="378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a:t>
            </a:r>
          </a:p>
        </p:txBody>
      </p:sp>
      <p:sp>
        <p:nvSpPr>
          <p:cNvPr id="402" name="Shape 402"/>
          <p:cNvSpPr/>
          <p:nvPr/>
        </p:nvSpPr>
        <p:spPr>
          <a:xfrm>
            <a:off x="612250" y="2581650"/>
            <a:ext cx="14853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vectors</a:t>
            </a:r>
          </a:p>
        </p:txBody>
      </p:sp>
      <p:sp>
        <p:nvSpPr>
          <p:cNvPr id="403" name="Shape 403"/>
          <p:cNvSpPr/>
          <p:nvPr/>
        </p:nvSpPr>
        <p:spPr>
          <a:xfrm>
            <a:off x="2586975" y="2901050"/>
            <a:ext cx="1485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DP + ArgMax</a:t>
            </a:r>
          </a:p>
        </p:txBody>
      </p:sp>
      <p:cxnSp>
        <p:nvCxnSpPr>
          <p:cNvPr id="404" name="Shape 404"/>
          <p:cNvCxnSpPr>
            <a:stCxn id="402" idx="3"/>
            <a:endCxn id="403" idx="1"/>
          </p:cNvCxnSpPr>
          <p:nvPr/>
        </p:nvCxnSpPr>
        <p:spPr>
          <a:xfrm>
            <a:off x="2097550" y="2760150"/>
            <a:ext cx="489300" cy="293700"/>
          </a:xfrm>
          <a:prstGeom prst="straightConnector1">
            <a:avLst/>
          </a:prstGeom>
          <a:noFill/>
          <a:ln cap="flat" cmpd="sng" w="9525">
            <a:solidFill>
              <a:schemeClr val="dk2"/>
            </a:solidFill>
            <a:prstDash val="solid"/>
            <a:round/>
            <a:headEnd len="lg" w="lg" type="none"/>
            <a:tailEnd len="lg" w="lg" type="none"/>
          </a:ln>
        </p:spPr>
      </p:cxnSp>
      <p:cxnSp>
        <p:nvCxnSpPr>
          <p:cNvPr id="405" name="Shape 405"/>
          <p:cNvCxnSpPr>
            <a:stCxn id="401" idx="3"/>
            <a:endCxn id="403" idx="1"/>
          </p:cNvCxnSpPr>
          <p:nvPr/>
        </p:nvCxnSpPr>
        <p:spPr>
          <a:xfrm flipH="1" rot="10800000">
            <a:off x="2097550" y="3053900"/>
            <a:ext cx="489300" cy="358200"/>
          </a:xfrm>
          <a:prstGeom prst="straightConnector1">
            <a:avLst/>
          </a:prstGeom>
          <a:noFill/>
          <a:ln cap="flat" cmpd="sng" w="9525">
            <a:solidFill>
              <a:schemeClr val="dk2"/>
            </a:solidFill>
            <a:prstDash val="solid"/>
            <a:round/>
            <a:headEnd len="lg" w="lg" type="none"/>
            <a:tailEnd len="lg" w="lg" type="none"/>
          </a:ln>
        </p:spPr>
      </p:cxnSp>
      <p:sp>
        <p:nvSpPr>
          <p:cNvPr id="406" name="Shape 406"/>
          <p:cNvSpPr txBox="1"/>
          <p:nvPr/>
        </p:nvSpPr>
        <p:spPr>
          <a:xfrm>
            <a:off x="7936150" y="4155425"/>
            <a:ext cx="8712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Training</a:t>
            </a:r>
          </a:p>
        </p:txBody>
      </p:sp>
      <p:sp>
        <p:nvSpPr>
          <p:cNvPr id="407" name="Shape 407"/>
          <p:cNvSpPr/>
          <p:nvPr/>
        </p:nvSpPr>
        <p:spPr>
          <a:xfrm>
            <a:off x="1520900" y="781575"/>
            <a:ext cx="1365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a:t>
            </a:r>
          </a:p>
        </p:txBody>
      </p:sp>
      <p:sp>
        <p:nvSpPr>
          <p:cNvPr id="398" name="Shape 398"/>
          <p:cNvSpPr/>
          <p:nvPr/>
        </p:nvSpPr>
        <p:spPr>
          <a:xfrm>
            <a:off x="569700" y="1711025"/>
            <a:ext cx="23163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 f</a:t>
            </a:r>
            <a:r>
              <a:rPr baseline="-25000" lang="en"/>
              <a:t>1</a:t>
            </a:r>
            <a:r>
              <a:rPr lang="en"/>
              <a:t>, …, f</a:t>
            </a:r>
            <a:r>
              <a:rPr baseline="-25000" lang="en"/>
              <a:t>N</a:t>
            </a:r>
          </a:p>
        </p:txBody>
      </p:sp>
      <p:cxnSp>
        <p:nvCxnSpPr>
          <p:cNvPr id="408" name="Shape 408"/>
          <p:cNvCxnSpPr>
            <a:stCxn id="395" idx="1"/>
            <a:endCxn id="407" idx="3"/>
          </p:cNvCxnSpPr>
          <p:nvPr/>
        </p:nvCxnSpPr>
        <p:spPr>
          <a:xfrm rot="10800000">
            <a:off x="2885901" y="959950"/>
            <a:ext cx="540000" cy="193500"/>
          </a:xfrm>
          <a:prstGeom prst="straightConnector1">
            <a:avLst/>
          </a:prstGeom>
          <a:noFill/>
          <a:ln cap="flat" cmpd="sng" w="9525">
            <a:solidFill>
              <a:schemeClr val="dk2"/>
            </a:solidFill>
            <a:prstDash val="solid"/>
            <a:round/>
            <a:headEnd len="lg" w="lg" type="none"/>
            <a:tailEnd len="lg" w="lg" type="none"/>
          </a:ln>
        </p:spPr>
      </p:cxnSp>
      <p:sp>
        <p:nvSpPr>
          <p:cNvPr id="409" name="Shape 409"/>
          <p:cNvSpPr/>
          <p:nvPr/>
        </p:nvSpPr>
        <p:spPr>
          <a:xfrm>
            <a:off x="1521025" y="1228170"/>
            <a:ext cx="1365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vectors</a:t>
            </a:r>
          </a:p>
        </p:txBody>
      </p:sp>
      <p:sp>
        <p:nvSpPr>
          <p:cNvPr id="410" name="Shape 410"/>
          <p:cNvSpPr/>
          <p:nvPr/>
        </p:nvSpPr>
        <p:spPr>
          <a:xfrm>
            <a:off x="3425901" y="1504275"/>
            <a:ext cx="2609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Dot Product + ArgMax</a:t>
            </a:r>
          </a:p>
        </p:txBody>
      </p:sp>
      <p:cxnSp>
        <p:nvCxnSpPr>
          <p:cNvPr id="411" name="Shape 411"/>
          <p:cNvCxnSpPr>
            <a:stCxn id="410" idx="1"/>
            <a:endCxn id="409" idx="3"/>
          </p:cNvCxnSpPr>
          <p:nvPr/>
        </p:nvCxnSpPr>
        <p:spPr>
          <a:xfrm rot="10800000">
            <a:off x="2885901" y="1406775"/>
            <a:ext cx="540000" cy="250200"/>
          </a:xfrm>
          <a:prstGeom prst="straightConnector1">
            <a:avLst/>
          </a:prstGeom>
          <a:noFill/>
          <a:ln cap="flat" cmpd="sng" w="9525">
            <a:solidFill>
              <a:schemeClr val="dk2"/>
            </a:solidFill>
            <a:prstDash val="solid"/>
            <a:round/>
            <a:headEnd len="lg" w="lg" type="none"/>
            <a:tailEnd len="lg" w="lg" type="none"/>
          </a:ln>
        </p:spPr>
      </p:cxnSp>
      <p:cxnSp>
        <p:nvCxnSpPr>
          <p:cNvPr id="412" name="Shape 412"/>
          <p:cNvCxnSpPr>
            <a:stCxn id="410" idx="1"/>
            <a:endCxn id="398" idx="3"/>
          </p:cNvCxnSpPr>
          <p:nvPr/>
        </p:nvCxnSpPr>
        <p:spPr>
          <a:xfrm flipH="1">
            <a:off x="2885901" y="1656975"/>
            <a:ext cx="540000" cy="232500"/>
          </a:xfrm>
          <a:prstGeom prst="straightConnector1">
            <a:avLst/>
          </a:prstGeom>
          <a:noFill/>
          <a:ln cap="flat" cmpd="sng" w="9525">
            <a:solidFill>
              <a:schemeClr val="dk2"/>
            </a:solidFill>
            <a:prstDash val="solid"/>
            <a:round/>
            <a:headEnd len="lg" w="lg" type="none"/>
            <a:tailEnd len="lg" w="lg" type="none"/>
          </a:ln>
        </p:spPr>
      </p:cxnSp>
      <p:sp>
        <p:nvSpPr>
          <p:cNvPr id="413" name="Shape 413"/>
          <p:cNvSpPr/>
          <p:nvPr/>
        </p:nvSpPr>
        <p:spPr>
          <a:xfrm>
            <a:off x="6275900" y="1478463"/>
            <a:ext cx="24306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a:t>
            </a:r>
          </a:p>
        </p:txBody>
      </p:sp>
      <p:cxnSp>
        <p:nvCxnSpPr>
          <p:cNvPr id="414" name="Shape 414"/>
          <p:cNvCxnSpPr>
            <a:stCxn id="410" idx="3"/>
            <a:endCxn id="413" idx="1"/>
          </p:cNvCxnSpPr>
          <p:nvPr/>
        </p:nvCxnSpPr>
        <p:spPr>
          <a:xfrm>
            <a:off x="6035301" y="1656975"/>
            <a:ext cx="240600" cy="0"/>
          </a:xfrm>
          <a:prstGeom prst="straightConnector1">
            <a:avLst/>
          </a:prstGeom>
          <a:noFill/>
          <a:ln cap="flat" cmpd="sng" w="9525">
            <a:solidFill>
              <a:schemeClr val="dk2"/>
            </a:solidFill>
            <a:prstDash val="solid"/>
            <a:round/>
            <a:headEnd len="lg" w="lg" type="none"/>
            <a:tailEnd len="lg" w="lg" type="none"/>
          </a:ln>
        </p:spPr>
      </p:cxnSp>
      <p:sp>
        <p:nvSpPr>
          <p:cNvPr id="415" name="Shape 415"/>
          <p:cNvSpPr txBox="1"/>
          <p:nvPr/>
        </p:nvSpPr>
        <p:spPr>
          <a:xfrm>
            <a:off x="6310751" y="645301"/>
            <a:ext cx="1148400" cy="193500"/>
          </a:xfrm>
          <a:prstGeom prst="rect">
            <a:avLst/>
          </a:prstGeom>
          <a:noFill/>
          <a:ln>
            <a:noFill/>
          </a:ln>
        </p:spPr>
        <p:txBody>
          <a:bodyPr anchorCtr="0" anchor="t" bIns="91425" lIns="91425" rIns="91425" wrap="square" tIns="91425">
            <a:noAutofit/>
          </a:bodyPr>
          <a:lstStyle/>
          <a:p>
            <a:pPr indent="0" lvl="0" marL="0">
              <a:spcBef>
                <a:spcPts val="0"/>
              </a:spcBef>
              <a:buNone/>
            </a:pPr>
            <a:r>
              <a:rPr lang="en"/>
              <a:t>binary</a:t>
            </a:r>
          </a:p>
        </p:txBody>
      </p:sp>
      <p:sp>
        <p:nvSpPr>
          <p:cNvPr id="416" name="Shape 416"/>
          <p:cNvSpPr txBox="1"/>
          <p:nvPr/>
        </p:nvSpPr>
        <p:spPr>
          <a:xfrm>
            <a:off x="7797556" y="1747571"/>
            <a:ext cx="1148400" cy="193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multiclass</a:t>
            </a:r>
          </a:p>
        </p:txBody>
      </p:sp>
      <p:sp>
        <p:nvSpPr>
          <p:cNvPr id="417" name="Shape 417"/>
          <p:cNvSpPr txBox="1"/>
          <p:nvPr/>
        </p:nvSpPr>
        <p:spPr>
          <a:xfrm>
            <a:off x="436525" y="2049250"/>
            <a:ext cx="4336800" cy="250200"/>
          </a:xfrm>
          <a:prstGeom prst="rect">
            <a:avLst/>
          </a:prstGeom>
          <a:noFill/>
          <a:ln>
            <a:noFill/>
          </a:ln>
        </p:spPr>
        <p:txBody>
          <a:bodyPr anchorCtr="0" anchor="t" bIns="91425" lIns="91425" rIns="91425" wrap="square" tIns="91425">
            <a:noAutofit/>
          </a:bodyPr>
          <a:lstStyle/>
          <a:p>
            <a:pPr indent="0" lvl="0" marL="0">
              <a:spcBef>
                <a:spcPts val="0"/>
              </a:spcBef>
              <a:buNone/>
            </a:pPr>
            <a:r>
              <a:rPr lang="en"/>
              <a:t>Note: Binary classifier draws separating hyperplane.</a:t>
            </a:r>
          </a:p>
        </p:txBody>
      </p:sp>
      <p:sp>
        <p:nvSpPr>
          <p:cNvPr id="418" name="Shape 418"/>
          <p:cNvSpPr/>
          <p:nvPr/>
        </p:nvSpPr>
        <p:spPr>
          <a:xfrm>
            <a:off x="2653125" y="3419250"/>
            <a:ext cx="13650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correct label</a:t>
            </a:r>
          </a:p>
        </p:txBody>
      </p:sp>
      <p:sp>
        <p:nvSpPr>
          <p:cNvPr id="419" name="Shape 419"/>
          <p:cNvSpPr/>
          <p:nvPr/>
        </p:nvSpPr>
        <p:spPr>
          <a:xfrm>
            <a:off x="4550000" y="3053600"/>
            <a:ext cx="1485300" cy="4953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Perceptron Update Rule</a:t>
            </a:r>
          </a:p>
        </p:txBody>
      </p:sp>
      <p:sp>
        <p:nvSpPr>
          <p:cNvPr id="420" name="Shape 420"/>
          <p:cNvSpPr/>
          <p:nvPr/>
        </p:nvSpPr>
        <p:spPr>
          <a:xfrm>
            <a:off x="6748550" y="3125500"/>
            <a:ext cx="14853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vectors</a:t>
            </a:r>
          </a:p>
        </p:txBody>
      </p:sp>
      <p:cxnSp>
        <p:nvCxnSpPr>
          <p:cNvPr id="421" name="Shape 421"/>
          <p:cNvCxnSpPr>
            <a:stCxn id="403" idx="3"/>
            <a:endCxn id="419" idx="1"/>
          </p:cNvCxnSpPr>
          <p:nvPr/>
        </p:nvCxnSpPr>
        <p:spPr>
          <a:xfrm>
            <a:off x="4072275" y="3053750"/>
            <a:ext cx="477600" cy="247500"/>
          </a:xfrm>
          <a:prstGeom prst="straightConnector1">
            <a:avLst/>
          </a:prstGeom>
          <a:noFill/>
          <a:ln cap="flat" cmpd="sng" w="9525">
            <a:solidFill>
              <a:schemeClr val="dk2"/>
            </a:solidFill>
            <a:prstDash val="solid"/>
            <a:round/>
            <a:headEnd len="lg" w="lg" type="none"/>
            <a:tailEnd len="lg" w="lg" type="none"/>
          </a:ln>
        </p:spPr>
      </p:cxnSp>
      <p:cxnSp>
        <p:nvCxnSpPr>
          <p:cNvPr id="422" name="Shape 422"/>
          <p:cNvCxnSpPr>
            <a:stCxn id="418" idx="3"/>
            <a:endCxn id="419" idx="1"/>
          </p:cNvCxnSpPr>
          <p:nvPr/>
        </p:nvCxnSpPr>
        <p:spPr>
          <a:xfrm flipH="1" rot="10800000">
            <a:off x="4018125" y="3301200"/>
            <a:ext cx="531900" cy="264900"/>
          </a:xfrm>
          <a:prstGeom prst="straightConnector1">
            <a:avLst/>
          </a:prstGeom>
          <a:noFill/>
          <a:ln cap="flat" cmpd="sng" w="9525">
            <a:solidFill>
              <a:schemeClr val="dk2"/>
            </a:solidFill>
            <a:prstDash val="solid"/>
            <a:round/>
            <a:headEnd len="lg" w="lg" type="none"/>
            <a:tailEnd len="lg" w="lg" type="none"/>
          </a:ln>
        </p:spPr>
      </p:cxnSp>
      <p:cxnSp>
        <p:nvCxnSpPr>
          <p:cNvPr id="423" name="Shape 423"/>
          <p:cNvCxnSpPr>
            <a:stCxn id="419" idx="3"/>
            <a:endCxn id="420" idx="1"/>
          </p:cNvCxnSpPr>
          <p:nvPr/>
        </p:nvCxnSpPr>
        <p:spPr>
          <a:xfrm>
            <a:off x="6035300" y="3301250"/>
            <a:ext cx="713400" cy="2700"/>
          </a:xfrm>
          <a:prstGeom prst="straightConnector1">
            <a:avLst/>
          </a:prstGeom>
          <a:noFill/>
          <a:ln cap="flat" cmpd="sng" w="9525">
            <a:solidFill>
              <a:schemeClr val="dk2"/>
            </a:solidFill>
            <a:prstDash val="solid"/>
            <a:round/>
            <a:headEnd len="lg" w="lg" type="none"/>
            <a:tailEnd len="lg" w="lg" type="none"/>
          </a:ln>
        </p:spPr>
      </p:cxnSp>
      <p:sp>
        <p:nvSpPr>
          <p:cNvPr id="424" name="Shape 424"/>
          <p:cNvSpPr/>
          <p:nvPr/>
        </p:nvSpPr>
        <p:spPr>
          <a:xfrm>
            <a:off x="4550000" y="3712950"/>
            <a:ext cx="1846200" cy="2649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MIRA Update Rule</a:t>
            </a:r>
          </a:p>
        </p:txBody>
      </p:sp>
      <p:cxnSp>
        <p:nvCxnSpPr>
          <p:cNvPr id="425" name="Shape 425"/>
          <p:cNvCxnSpPr>
            <a:stCxn id="418" idx="3"/>
            <a:endCxn id="424" idx="1"/>
          </p:cNvCxnSpPr>
          <p:nvPr/>
        </p:nvCxnSpPr>
        <p:spPr>
          <a:xfrm>
            <a:off x="4018125" y="3566100"/>
            <a:ext cx="531900" cy="279300"/>
          </a:xfrm>
          <a:prstGeom prst="straightConnector1">
            <a:avLst/>
          </a:prstGeom>
          <a:noFill/>
          <a:ln cap="flat" cmpd="sng" w="9525">
            <a:solidFill>
              <a:schemeClr val="dk2"/>
            </a:solidFill>
            <a:prstDash val="solid"/>
            <a:round/>
            <a:headEnd len="lg" w="lg" type="none"/>
            <a:tailEnd len="lg" w="lg" type="none"/>
          </a:ln>
        </p:spPr>
      </p:cxnSp>
      <p:cxnSp>
        <p:nvCxnSpPr>
          <p:cNvPr id="426" name="Shape 426"/>
          <p:cNvCxnSpPr>
            <a:stCxn id="403" idx="3"/>
            <a:endCxn id="424" idx="1"/>
          </p:cNvCxnSpPr>
          <p:nvPr/>
        </p:nvCxnSpPr>
        <p:spPr>
          <a:xfrm>
            <a:off x="4072275" y="3053750"/>
            <a:ext cx="477600" cy="791700"/>
          </a:xfrm>
          <a:prstGeom prst="straightConnector1">
            <a:avLst/>
          </a:prstGeom>
          <a:noFill/>
          <a:ln cap="flat" cmpd="sng" w="9525">
            <a:solidFill>
              <a:schemeClr val="dk2"/>
            </a:solidFill>
            <a:prstDash val="solid"/>
            <a:round/>
            <a:headEnd len="lg" w="lg" type="none"/>
            <a:tailEnd len="lg" w="lg" type="none"/>
          </a:ln>
        </p:spPr>
      </p:cxnSp>
      <p:cxnSp>
        <p:nvCxnSpPr>
          <p:cNvPr id="427" name="Shape 427"/>
          <p:cNvCxnSpPr>
            <a:stCxn id="424" idx="3"/>
            <a:endCxn id="420" idx="1"/>
          </p:cNvCxnSpPr>
          <p:nvPr/>
        </p:nvCxnSpPr>
        <p:spPr>
          <a:xfrm flipH="1" rot="10800000">
            <a:off x="6396200" y="3303900"/>
            <a:ext cx="352500" cy="541500"/>
          </a:xfrm>
          <a:prstGeom prst="straightConnector1">
            <a:avLst/>
          </a:prstGeom>
          <a:noFill/>
          <a:ln cap="flat" cmpd="sng" w="9525">
            <a:solidFill>
              <a:schemeClr val="dk2"/>
            </a:solidFill>
            <a:prstDash val="solid"/>
            <a:round/>
            <a:headEnd len="lg" w="lg" type="none"/>
            <a:tailEnd len="lg" w="lg" type="none"/>
          </a:ln>
        </p:spPr>
      </p:cxnSp>
      <p:sp>
        <p:nvSpPr>
          <p:cNvPr id="428" name="Shape 428"/>
          <p:cNvSpPr txBox="1"/>
          <p:nvPr/>
        </p:nvSpPr>
        <p:spPr>
          <a:xfrm>
            <a:off x="436525" y="3765375"/>
            <a:ext cx="6633300" cy="541500"/>
          </a:xfrm>
          <a:prstGeom prst="rect">
            <a:avLst/>
          </a:prstGeom>
          <a:noFill/>
          <a:ln>
            <a:noFill/>
          </a:ln>
        </p:spPr>
        <p:txBody>
          <a:bodyPr anchorCtr="0" anchor="t" bIns="91425" lIns="91425" rIns="91425" wrap="square" tIns="91425">
            <a:noAutofit/>
          </a:bodyPr>
          <a:lstStyle/>
          <a:p>
            <a:pPr indent="0" lvl="0" marL="0">
              <a:spcBef>
                <a:spcPts val="0"/>
              </a:spcBef>
              <a:buNone/>
            </a:pPr>
            <a:r>
              <a:rPr lang="en"/>
              <a:t>Note #1: Perceptron UR overshoots!</a:t>
            </a:r>
          </a:p>
          <a:p>
            <a:pPr indent="0" lvl="0" marL="0" rtl="0">
              <a:spcBef>
                <a:spcPts val="0"/>
              </a:spcBef>
              <a:buNone/>
            </a:pPr>
            <a:r>
              <a:rPr lang="en"/>
              <a:t>Note #2: Similar classifier called SVM is very important. Covered in 189. Similar to MIRA, but optimizes over all data at once instead of single data point.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434" name="Shape 434"/>
          <p:cNvSpPr/>
          <p:nvPr/>
        </p:nvSpPr>
        <p:spPr>
          <a:xfrm>
            <a:off x="383250" y="2521900"/>
            <a:ext cx="8479200" cy="20121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435" name="Shape 435"/>
          <p:cNvSpPr/>
          <p:nvPr/>
        </p:nvSpPr>
        <p:spPr>
          <a:xfrm>
            <a:off x="379600" y="740200"/>
            <a:ext cx="8479200" cy="16401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6" name="Shape 436"/>
          <p:cNvSpPr txBox="1"/>
          <p:nvPr>
            <p:ph type="title"/>
          </p:nvPr>
        </p:nvSpPr>
        <p:spPr>
          <a:xfrm>
            <a:off x="166800" y="92500"/>
            <a:ext cx="8695800" cy="495300"/>
          </a:xfrm>
          <a:prstGeom prst="rect">
            <a:avLst/>
          </a:prstGeom>
        </p:spPr>
        <p:txBody>
          <a:bodyPr anchorCtr="0" anchor="b" bIns="91425" lIns="91425" rIns="91425" wrap="square" tIns="91425">
            <a:noAutofit/>
          </a:bodyPr>
          <a:lstStyle/>
          <a:p>
            <a:pPr indent="0" lvl="0" marL="0" rtl="0">
              <a:spcBef>
                <a:spcPts val="0"/>
              </a:spcBef>
              <a:buNone/>
            </a:pPr>
            <a:r>
              <a:rPr lang="en"/>
              <a:t>Part III: Machine Learning -- Deep Learning / Multilayer Perceptron</a:t>
            </a:r>
          </a:p>
        </p:txBody>
      </p:sp>
      <p:sp>
        <p:nvSpPr>
          <p:cNvPr id="437" name="Shape 437"/>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21/22</a:t>
            </a:r>
          </a:p>
        </p:txBody>
      </p:sp>
      <p:sp>
        <p:nvSpPr>
          <p:cNvPr id="438" name="Shape 438"/>
          <p:cNvSpPr/>
          <p:nvPr/>
        </p:nvSpPr>
        <p:spPr>
          <a:xfrm>
            <a:off x="3121100" y="1153150"/>
            <a:ext cx="2316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DP + Activation Function</a:t>
            </a:r>
          </a:p>
        </p:txBody>
      </p:sp>
      <p:sp>
        <p:nvSpPr>
          <p:cNvPr id="439" name="Shape 439"/>
          <p:cNvSpPr/>
          <p:nvPr/>
        </p:nvSpPr>
        <p:spPr>
          <a:xfrm>
            <a:off x="5858600" y="1127350"/>
            <a:ext cx="12660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Real number</a:t>
            </a:r>
          </a:p>
        </p:txBody>
      </p:sp>
      <p:cxnSp>
        <p:nvCxnSpPr>
          <p:cNvPr id="440" name="Shape 440"/>
          <p:cNvCxnSpPr>
            <a:stCxn id="441" idx="3"/>
            <a:endCxn id="438" idx="1"/>
          </p:cNvCxnSpPr>
          <p:nvPr/>
        </p:nvCxnSpPr>
        <p:spPr>
          <a:xfrm flipH="1" rot="10800000">
            <a:off x="2809800" y="1305725"/>
            <a:ext cx="311400" cy="583800"/>
          </a:xfrm>
          <a:prstGeom prst="straightConnector1">
            <a:avLst/>
          </a:prstGeom>
          <a:noFill/>
          <a:ln cap="flat" cmpd="sng" w="9525">
            <a:solidFill>
              <a:schemeClr val="dk2"/>
            </a:solidFill>
            <a:prstDash val="solid"/>
            <a:round/>
            <a:headEnd len="lg" w="lg" type="none"/>
            <a:tailEnd len="lg" w="lg" type="none"/>
          </a:ln>
        </p:spPr>
      </p:cxnSp>
      <p:sp>
        <p:nvSpPr>
          <p:cNvPr id="442" name="Shape 442"/>
          <p:cNvSpPr txBox="1"/>
          <p:nvPr/>
        </p:nvSpPr>
        <p:spPr>
          <a:xfrm>
            <a:off x="6312475" y="2068025"/>
            <a:ext cx="23937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Binary </a:t>
            </a:r>
            <a:r>
              <a:rPr b="1" lang="en"/>
              <a:t>Neuron </a:t>
            </a:r>
            <a:r>
              <a:rPr lang="en"/>
              <a:t>Calculation</a:t>
            </a:r>
          </a:p>
        </p:txBody>
      </p:sp>
      <p:sp>
        <p:nvSpPr>
          <p:cNvPr id="443" name="Shape 443"/>
          <p:cNvSpPr/>
          <p:nvPr/>
        </p:nvSpPr>
        <p:spPr>
          <a:xfrm>
            <a:off x="3038782" y="3561935"/>
            <a:ext cx="26625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Back Propagation</a:t>
            </a:r>
          </a:p>
        </p:txBody>
      </p:sp>
      <p:sp>
        <p:nvSpPr>
          <p:cNvPr id="444" name="Shape 444"/>
          <p:cNvSpPr txBox="1"/>
          <p:nvPr/>
        </p:nvSpPr>
        <p:spPr>
          <a:xfrm>
            <a:off x="5790601" y="4223525"/>
            <a:ext cx="32604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Neuron </a:t>
            </a:r>
            <a:r>
              <a:rPr lang="en"/>
              <a:t>Training: Gradient Descent</a:t>
            </a:r>
          </a:p>
        </p:txBody>
      </p:sp>
      <p:sp>
        <p:nvSpPr>
          <p:cNvPr id="445" name="Shape 445"/>
          <p:cNvSpPr/>
          <p:nvPr/>
        </p:nvSpPr>
        <p:spPr>
          <a:xfrm>
            <a:off x="1063700" y="857775"/>
            <a:ext cx="1365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a:t>
            </a:r>
          </a:p>
        </p:txBody>
      </p:sp>
      <p:sp>
        <p:nvSpPr>
          <p:cNvPr id="441" name="Shape 441"/>
          <p:cNvSpPr/>
          <p:nvPr/>
        </p:nvSpPr>
        <p:spPr>
          <a:xfrm>
            <a:off x="493500" y="1711025"/>
            <a:ext cx="23163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 f</a:t>
            </a:r>
            <a:r>
              <a:rPr baseline="-25000" lang="en"/>
              <a:t>1</a:t>
            </a:r>
            <a:r>
              <a:rPr lang="en"/>
              <a:t>, …, f</a:t>
            </a:r>
            <a:r>
              <a:rPr baseline="-25000" lang="en"/>
              <a:t>N</a:t>
            </a:r>
          </a:p>
        </p:txBody>
      </p:sp>
      <p:cxnSp>
        <p:nvCxnSpPr>
          <p:cNvPr id="446" name="Shape 446"/>
          <p:cNvCxnSpPr>
            <a:stCxn id="438" idx="1"/>
            <a:endCxn id="445" idx="3"/>
          </p:cNvCxnSpPr>
          <p:nvPr/>
        </p:nvCxnSpPr>
        <p:spPr>
          <a:xfrm rot="10800000">
            <a:off x="2428700" y="1036150"/>
            <a:ext cx="692400" cy="269700"/>
          </a:xfrm>
          <a:prstGeom prst="straightConnector1">
            <a:avLst/>
          </a:prstGeom>
          <a:noFill/>
          <a:ln cap="flat" cmpd="sng" w="9525">
            <a:solidFill>
              <a:schemeClr val="dk2"/>
            </a:solidFill>
            <a:prstDash val="solid"/>
            <a:round/>
            <a:headEnd len="lg" w="lg" type="none"/>
            <a:tailEnd len="lg" w="lg" type="none"/>
          </a:ln>
        </p:spPr>
      </p:cxnSp>
      <p:sp>
        <p:nvSpPr>
          <p:cNvPr id="447" name="Shape 447"/>
          <p:cNvSpPr txBox="1"/>
          <p:nvPr/>
        </p:nvSpPr>
        <p:spPr>
          <a:xfrm>
            <a:off x="6139549" y="781450"/>
            <a:ext cx="713400" cy="378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binary</a:t>
            </a:r>
          </a:p>
        </p:txBody>
      </p:sp>
      <p:sp>
        <p:nvSpPr>
          <p:cNvPr id="448" name="Shape 448"/>
          <p:cNvSpPr/>
          <p:nvPr/>
        </p:nvSpPr>
        <p:spPr>
          <a:xfrm>
            <a:off x="640000" y="3321450"/>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correct label(s)</a:t>
            </a:r>
          </a:p>
        </p:txBody>
      </p:sp>
      <p:sp>
        <p:nvSpPr>
          <p:cNvPr id="449" name="Shape 449"/>
          <p:cNvSpPr/>
          <p:nvPr/>
        </p:nvSpPr>
        <p:spPr>
          <a:xfrm>
            <a:off x="6824750" y="3030596"/>
            <a:ext cx="14853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Gradient of LF</a:t>
            </a:r>
          </a:p>
        </p:txBody>
      </p:sp>
      <p:cxnSp>
        <p:nvCxnSpPr>
          <p:cNvPr id="450" name="Shape 450"/>
          <p:cNvCxnSpPr>
            <a:stCxn id="438" idx="3"/>
            <a:endCxn id="439" idx="1"/>
          </p:cNvCxnSpPr>
          <p:nvPr/>
        </p:nvCxnSpPr>
        <p:spPr>
          <a:xfrm>
            <a:off x="5437400" y="1305850"/>
            <a:ext cx="421200" cy="0"/>
          </a:xfrm>
          <a:prstGeom prst="straightConnector1">
            <a:avLst/>
          </a:prstGeom>
          <a:noFill/>
          <a:ln cap="flat" cmpd="sng" w="9525">
            <a:solidFill>
              <a:schemeClr val="dk2"/>
            </a:solidFill>
            <a:prstDash val="solid"/>
            <a:round/>
            <a:headEnd len="lg" w="lg" type="none"/>
            <a:tailEnd len="lg" w="lg" type="none"/>
          </a:ln>
        </p:spPr>
      </p:cxnSp>
      <p:sp>
        <p:nvSpPr>
          <p:cNvPr id="451" name="Shape 451"/>
          <p:cNvSpPr/>
          <p:nvPr/>
        </p:nvSpPr>
        <p:spPr>
          <a:xfrm>
            <a:off x="5980400" y="1623488"/>
            <a:ext cx="1022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Threshold</a:t>
            </a:r>
          </a:p>
        </p:txBody>
      </p:sp>
      <p:sp>
        <p:nvSpPr>
          <p:cNvPr id="452" name="Shape 452"/>
          <p:cNvSpPr/>
          <p:nvPr/>
        </p:nvSpPr>
        <p:spPr>
          <a:xfrm>
            <a:off x="7750400" y="1598907"/>
            <a:ext cx="9093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 or -c</a:t>
            </a:r>
          </a:p>
        </p:txBody>
      </p:sp>
      <p:cxnSp>
        <p:nvCxnSpPr>
          <p:cNvPr id="453" name="Shape 453"/>
          <p:cNvCxnSpPr>
            <a:stCxn id="438" idx="3"/>
            <a:endCxn id="451" idx="1"/>
          </p:cNvCxnSpPr>
          <p:nvPr/>
        </p:nvCxnSpPr>
        <p:spPr>
          <a:xfrm>
            <a:off x="5437400" y="1305850"/>
            <a:ext cx="543000" cy="470400"/>
          </a:xfrm>
          <a:prstGeom prst="straightConnector1">
            <a:avLst/>
          </a:prstGeom>
          <a:noFill/>
          <a:ln cap="flat" cmpd="sng" w="9525">
            <a:solidFill>
              <a:schemeClr val="dk2"/>
            </a:solidFill>
            <a:prstDash val="solid"/>
            <a:round/>
            <a:headEnd len="lg" w="lg" type="none"/>
            <a:tailEnd len="lg" w="lg" type="none"/>
          </a:ln>
        </p:spPr>
      </p:cxnSp>
      <p:cxnSp>
        <p:nvCxnSpPr>
          <p:cNvPr id="454" name="Shape 454"/>
          <p:cNvCxnSpPr>
            <a:stCxn id="451" idx="3"/>
            <a:endCxn id="452" idx="1"/>
          </p:cNvCxnSpPr>
          <p:nvPr/>
        </p:nvCxnSpPr>
        <p:spPr>
          <a:xfrm>
            <a:off x="7002800" y="1776188"/>
            <a:ext cx="747600" cy="1200"/>
          </a:xfrm>
          <a:prstGeom prst="straightConnector1">
            <a:avLst/>
          </a:prstGeom>
          <a:noFill/>
          <a:ln cap="flat" cmpd="sng" w="9525">
            <a:solidFill>
              <a:schemeClr val="dk2"/>
            </a:solidFill>
            <a:prstDash val="solid"/>
            <a:round/>
            <a:headEnd len="lg" w="lg" type="none"/>
            <a:tailEnd len="lg" w="lg" type="none"/>
          </a:ln>
        </p:spPr>
      </p:cxnSp>
      <p:sp>
        <p:nvSpPr>
          <p:cNvPr id="455" name="Shape 455"/>
          <p:cNvSpPr/>
          <p:nvPr/>
        </p:nvSpPr>
        <p:spPr>
          <a:xfrm>
            <a:off x="640000" y="2599025"/>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a:t>
            </a:r>
          </a:p>
        </p:txBody>
      </p:sp>
      <p:sp>
        <p:nvSpPr>
          <p:cNvPr id="456" name="Shape 456"/>
          <p:cNvSpPr/>
          <p:nvPr/>
        </p:nvSpPr>
        <p:spPr>
          <a:xfrm>
            <a:off x="637750" y="2960225"/>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vector(s)</a:t>
            </a:r>
          </a:p>
        </p:txBody>
      </p:sp>
      <p:sp>
        <p:nvSpPr>
          <p:cNvPr id="457" name="Shape 457"/>
          <p:cNvSpPr/>
          <p:nvPr/>
        </p:nvSpPr>
        <p:spPr>
          <a:xfrm>
            <a:off x="628300" y="3682650"/>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loss function</a:t>
            </a:r>
          </a:p>
        </p:txBody>
      </p:sp>
      <p:sp>
        <p:nvSpPr>
          <p:cNvPr id="458" name="Shape 458"/>
          <p:cNvSpPr/>
          <p:nvPr/>
        </p:nvSpPr>
        <p:spPr>
          <a:xfrm>
            <a:off x="3050332" y="2773135"/>
            <a:ext cx="26625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Finite Difference Approximation</a:t>
            </a:r>
          </a:p>
        </p:txBody>
      </p:sp>
      <p:sp>
        <p:nvSpPr>
          <p:cNvPr id="459" name="Shape 459"/>
          <p:cNvSpPr/>
          <p:nvPr/>
        </p:nvSpPr>
        <p:spPr>
          <a:xfrm>
            <a:off x="3050332" y="3167535"/>
            <a:ext cx="26625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Analytic Calculation</a:t>
            </a:r>
          </a:p>
        </p:txBody>
      </p:sp>
      <p:cxnSp>
        <p:nvCxnSpPr>
          <p:cNvPr id="460" name="Shape 460"/>
          <p:cNvCxnSpPr>
            <a:stCxn id="455" idx="3"/>
            <a:endCxn id="458" idx="1"/>
          </p:cNvCxnSpPr>
          <p:nvPr/>
        </p:nvCxnSpPr>
        <p:spPr>
          <a:xfrm>
            <a:off x="2125300" y="2745875"/>
            <a:ext cx="924900" cy="180000"/>
          </a:xfrm>
          <a:prstGeom prst="straightConnector1">
            <a:avLst/>
          </a:prstGeom>
          <a:noFill/>
          <a:ln cap="flat" cmpd="sng" w="9525">
            <a:solidFill>
              <a:schemeClr val="dk2"/>
            </a:solidFill>
            <a:prstDash val="solid"/>
            <a:round/>
            <a:headEnd len="lg" w="lg" type="none"/>
            <a:tailEnd len="lg" w="lg" type="none"/>
          </a:ln>
        </p:spPr>
      </p:cxnSp>
      <p:cxnSp>
        <p:nvCxnSpPr>
          <p:cNvPr id="461" name="Shape 461"/>
          <p:cNvCxnSpPr>
            <a:stCxn id="456" idx="3"/>
            <a:endCxn id="458" idx="1"/>
          </p:cNvCxnSpPr>
          <p:nvPr/>
        </p:nvCxnSpPr>
        <p:spPr>
          <a:xfrm flipH="1" rot="10800000">
            <a:off x="2123050" y="2925875"/>
            <a:ext cx="927300" cy="181200"/>
          </a:xfrm>
          <a:prstGeom prst="straightConnector1">
            <a:avLst/>
          </a:prstGeom>
          <a:noFill/>
          <a:ln cap="flat" cmpd="sng" w="9525">
            <a:solidFill>
              <a:schemeClr val="dk2"/>
            </a:solidFill>
            <a:prstDash val="solid"/>
            <a:round/>
            <a:headEnd len="lg" w="lg" type="none"/>
            <a:tailEnd len="lg" w="lg" type="none"/>
          </a:ln>
        </p:spPr>
      </p:cxnSp>
      <p:cxnSp>
        <p:nvCxnSpPr>
          <p:cNvPr id="462" name="Shape 462"/>
          <p:cNvCxnSpPr>
            <a:stCxn id="448" idx="3"/>
            <a:endCxn id="458" idx="1"/>
          </p:cNvCxnSpPr>
          <p:nvPr/>
        </p:nvCxnSpPr>
        <p:spPr>
          <a:xfrm flipH="1" rot="10800000">
            <a:off x="2125300" y="2925900"/>
            <a:ext cx="924900" cy="542400"/>
          </a:xfrm>
          <a:prstGeom prst="straightConnector1">
            <a:avLst/>
          </a:prstGeom>
          <a:noFill/>
          <a:ln cap="flat" cmpd="sng" w="9525">
            <a:solidFill>
              <a:schemeClr val="dk2"/>
            </a:solidFill>
            <a:prstDash val="solid"/>
            <a:round/>
            <a:headEnd len="lg" w="lg" type="none"/>
            <a:tailEnd len="lg" w="lg" type="none"/>
          </a:ln>
        </p:spPr>
      </p:cxnSp>
      <p:cxnSp>
        <p:nvCxnSpPr>
          <p:cNvPr id="463" name="Shape 463"/>
          <p:cNvCxnSpPr>
            <a:stCxn id="457" idx="3"/>
            <a:endCxn id="458" idx="1"/>
          </p:cNvCxnSpPr>
          <p:nvPr/>
        </p:nvCxnSpPr>
        <p:spPr>
          <a:xfrm flipH="1" rot="10800000">
            <a:off x="2113600" y="2925900"/>
            <a:ext cx="936600" cy="903600"/>
          </a:xfrm>
          <a:prstGeom prst="straightConnector1">
            <a:avLst/>
          </a:prstGeom>
          <a:noFill/>
          <a:ln cap="flat" cmpd="sng" w="9525">
            <a:solidFill>
              <a:schemeClr val="dk2"/>
            </a:solidFill>
            <a:prstDash val="solid"/>
            <a:round/>
            <a:headEnd len="lg" w="lg" type="none"/>
            <a:tailEnd len="lg" w="lg" type="none"/>
          </a:ln>
        </p:spPr>
      </p:cxnSp>
      <p:cxnSp>
        <p:nvCxnSpPr>
          <p:cNvPr id="464" name="Shape 464"/>
          <p:cNvCxnSpPr>
            <a:stCxn id="456" idx="3"/>
            <a:endCxn id="459" idx="1"/>
          </p:cNvCxnSpPr>
          <p:nvPr/>
        </p:nvCxnSpPr>
        <p:spPr>
          <a:xfrm>
            <a:off x="2123050" y="3107075"/>
            <a:ext cx="927300" cy="213300"/>
          </a:xfrm>
          <a:prstGeom prst="straightConnector1">
            <a:avLst/>
          </a:prstGeom>
          <a:noFill/>
          <a:ln cap="flat" cmpd="sng" w="9525">
            <a:solidFill>
              <a:schemeClr val="dk2"/>
            </a:solidFill>
            <a:prstDash val="solid"/>
            <a:round/>
            <a:headEnd len="lg" w="lg" type="none"/>
            <a:tailEnd len="lg" w="lg" type="none"/>
          </a:ln>
        </p:spPr>
      </p:cxnSp>
      <p:cxnSp>
        <p:nvCxnSpPr>
          <p:cNvPr id="465" name="Shape 465"/>
          <p:cNvCxnSpPr>
            <a:stCxn id="456" idx="3"/>
            <a:endCxn id="443" idx="1"/>
          </p:cNvCxnSpPr>
          <p:nvPr/>
        </p:nvCxnSpPr>
        <p:spPr>
          <a:xfrm>
            <a:off x="2123050" y="3107075"/>
            <a:ext cx="915600" cy="607500"/>
          </a:xfrm>
          <a:prstGeom prst="straightConnector1">
            <a:avLst/>
          </a:prstGeom>
          <a:noFill/>
          <a:ln cap="flat" cmpd="sng" w="9525">
            <a:solidFill>
              <a:schemeClr val="dk2"/>
            </a:solidFill>
            <a:prstDash val="solid"/>
            <a:round/>
            <a:headEnd len="lg" w="lg" type="none"/>
            <a:tailEnd len="lg" w="lg" type="none"/>
          </a:ln>
        </p:spPr>
      </p:cxnSp>
      <p:cxnSp>
        <p:nvCxnSpPr>
          <p:cNvPr id="466" name="Shape 466"/>
          <p:cNvCxnSpPr>
            <a:stCxn id="448" idx="3"/>
            <a:endCxn id="459" idx="1"/>
          </p:cNvCxnSpPr>
          <p:nvPr/>
        </p:nvCxnSpPr>
        <p:spPr>
          <a:xfrm flipH="1" rot="10800000">
            <a:off x="2125300" y="3320100"/>
            <a:ext cx="924900" cy="148200"/>
          </a:xfrm>
          <a:prstGeom prst="straightConnector1">
            <a:avLst/>
          </a:prstGeom>
          <a:noFill/>
          <a:ln cap="flat" cmpd="sng" w="9525">
            <a:solidFill>
              <a:schemeClr val="dk2"/>
            </a:solidFill>
            <a:prstDash val="solid"/>
            <a:round/>
            <a:headEnd len="lg" w="lg" type="none"/>
            <a:tailEnd len="lg" w="lg" type="none"/>
          </a:ln>
        </p:spPr>
      </p:cxnSp>
      <p:cxnSp>
        <p:nvCxnSpPr>
          <p:cNvPr id="467" name="Shape 467"/>
          <p:cNvCxnSpPr>
            <a:stCxn id="448" idx="3"/>
            <a:endCxn id="443" idx="1"/>
          </p:cNvCxnSpPr>
          <p:nvPr/>
        </p:nvCxnSpPr>
        <p:spPr>
          <a:xfrm>
            <a:off x="2125300" y="3468300"/>
            <a:ext cx="913500" cy="246300"/>
          </a:xfrm>
          <a:prstGeom prst="straightConnector1">
            <a:avLst/>
          </a:prstGeom>
          <a:noFill/>
          <a:ln cap="flat" cmpd="sng" w="9525">
            <a:solidFill>
              <a:schemeClr val="dk2"/>
            </a:solidFill>
            <a:prstDash val="solid"/>
            <a:round/>
            <a:headEnd len="lg" w="lg" type="none"/>
            <a:tailEnd len="lg" w="lg" type="none"/>
          </a:ln>
        </p:spPr>
      </p:cxnSp>
      <p:cxnSp>
        <p:nvCxnSpPr>
          <p:cNvPr id="468" name="Shape 468"/>
          <p:cNvCxnSpPr>
            <a:stCxn id="457" idx="3"/>
            <a:endCxn id="459" idx="1"/>
          </p:cNvCxnSpPr>
          <p:nvPr/>
        </p:nvCxnSpPr>
        <p:spPr>
          <a:xfrm flipH="1" rot="10800000">
            <a:off x="2113600" y="3320100"/>
            <a:ext cx="936600" cy="509400"/>
          </a:xfrm>
          <a:prstGeom prst="straightConnector1">
            <a:avLst/>
          </a:prstGeom>
          <a:noFill/>
          <a:ln cap="flat" cmpd="sng" w="9525">
            <a:solidFill>
              <a:schemeClr val="dk2"/>
            </a:solidFill>
            <a:prstDash val="solid"/>
            <a:round/>
            <a:headEnd len="lg" w="lg" type="none"/>
            <a:tailEnd len="lg" w="lg" type="none"/>
          </a:ln>
        </p:spPr>
      </p:cxnSp>
      <p:cxnSp>
        <p:nvCxnSpPr>
          <p:cNvPr id="469" name="Shape 469"/>
          <p:cNvCxnSpPr>
            <a:stCxn id="457" idx="3"/>
            <a:endCxn id="443" idx="1"/>
          </p:cNvCxnSpPr>
          <p:nvPr/>
        </p:nvCxnSpPr>
        <p:spPr>
          <a:xfrm flipH="1" rot="10800000">
            <a:off x="2113600" y="3714600"/>
            <a:ext cx="925200" cy="114900"/>
          </a:xfrm>
          <a:prstGeom prst="straightConnector1">
            <a:avLst/>
          </a:prstGeom>
          <a:noFill/>
          <a:ln cap="flat" cmpd="sng" w="9525">
            <a:solidFill>
              <a:schemeClr val="dk2"/>
            </a:solidFill>
            <a:prstDash val="solid"/>
            <a:round/>
            <a:headEnd len="lg" w="lg" type="none"/>
            <a:tailEnd len="lg" w="lg" type="none"/>
          </a:ln>
        </p:spPr>
      </p:cxnSp>
      <p:cxnSp>
        <p:nvCxnSpPr>
          <p:cNvPr id="470" name="Shape 470"/>
          <p:cNvCxnSpPr>
            <a:stCxn id="458" idx="3"/>
            <a:endCxn id="449" idx="1"/>
          </p:cNvCxnSpPr>
          <p:nvPr/>
        </p:nvCxnSpPr>
        <p:spPr>
          <a:xfrm>
            <a:off x="5712832" y="2925835"/>
            <a:ext cx="1111800" cy="283200"/>
          </a:xfrm>
          <a:prstGeom prst="straightConnector1">
            <a:avLst/>
          </a:prstGeom>
          <a:noFill/>
          <a:ln cap="flat" cmpd="sng" w="9525">
            <a:solidFill>
              <a:schemeClr val="dk2"/>
            </a:solidFill>
            <a:prstDash val="solid"/>
            <a:round/>
            <a:headEnd len="lg" w="lg" type="none"/>
            <a:tailEnd len="lg" w="lg" type="none"/>
          </a:ln>
        </p:spPr>
      </p:cxnSp>
      <p:cxnSp>
        <p:nvCxnSpPr>
          <p:cNvPr id="471" name="Shape 471"/>
          <p:cNvCxnSpPr>
            <a:stCxn id="459" idx="3"/>
            <a:endCxn id="449" idx="1"/>
          </p:cNvCxnSpPr>
          <p:nvPr/>
        </p:nvCxnSpPr>
        <p:spPr>
          <a:xfrm flipH="1" rot="10800000">
            <a:off x="5712832" y="3209235"/>
            <a:ext cx="1111800" cy="111000"/>
          </a:xfrm>
          <a:prstGeom prst="straightConnector1">
            <a:avLst/>
          </a:prstGeom>
          <a:noFill/>
          <a:ln cap="flat" cmpd="sng" w="9525">
            <a:solidFill>
              <a:schemeClr val="dk2"/>
            </a:solidFill>
            <a:prstDash val="solid"/>
            <a:round/>
            <a:headEnd len="lg" w="lg" type="none"/>
            <a:tailEnd len="lg" w="lg" type="none"/>
          </a:ln>
        </p:spPr>
      </p:cxnSp>
      <p:cxnSp>
        <p:nvCxnSpPr>
          <p:cNvPr id="472" name="Shape 472"/>
          <p:cNvCxnSpPr>
            <a:stCxn id="443" idx="3"/>
            <a:endCxn id="449" idx="1"/>
          </p:cNvCxnSpPr>
          <p:nvPr/>
        </p:nvCxnSpPr>
        <p:spPr>
          <a:xfrm flipH="1" rot="10800000">
            <a:off x="5701282" y="3209135"/>
            <a:ext cx="1123500" cy="505500"/>
          </a:xfrm>
          <a:prstGeom prst="straightConnector1">
            <a:avLst/>
          </a:prstGeom>
          <a:noFill/>
          <a:ln cap="flat" cmpd="sng" w="9525">
            <a:solidFill>
              <a:schemeClr val="dk2"/>
            </a:solidFill>
            <a:prstDash val="solid"/>
            <a:round/>
            <a:headEnd len="lg" w="lg" type="none"/>
            <a:tailEnd len="lg" w="lg" type="none"/>
          </a:ln>
        </p:spPr>
      </p:cxnSp>
      <p:sp>
        <p:nvSpPr>
          <p:cNvPr id="473" name="Shape 473"/>
          <p:cNvSpPr/>
          <p:nvPr/>
        </p:nvSpPr>
        <p:spPr>
          <a:xfrm>
            <a:off x="688450" y="4116724"/>
            <a:ext cx="1485300" cy="269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Gradient of LF</a:t>
            </a:r>
          </a:p>
        </p:txBody>
      </p:sp>
      <p:sp>
        <p:nvSpPr>
          <p:cNvPr id="474" name="Shape 474"/>
          <p:cNvSpPr/>
          <p:nvPr/>
        </p:nvSpPr>
        <p:spPr>
          <a:xfrm>
            <a:off x="2954035" y="4075400"/>
            <a:ext cx="2808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Update (with or w.o. momentum) </a:t>
            </a:r>
          </a:p>
        </p:txBody>
      </p:sp>
      <p:cxnSp>
        <p:nvCxnSpPr>
          <p:cNvPr id="475" name="Shape 475"/>
          <p:cNvCxnSpPr>
            <a:stCxn id="455" idx="3"/>
            <a:endCxn id="474" idx="1"/>
          </p:cNvCxnSpPr>
          <p:nvPr/>
        </p:nvCxnSpPr>
        <p:spPr>
          <a:xfrm>
            <a:off x="2125300" y="2745875"/>
            <a:ext cx="828600" cy="1482300"/>
          </a:xfrm>
          <a:prstGeom prst="straightConnector1">
            <a:avLst/>
          </a:prstGeom>
          <a:noFill/>
          <a:ln cap="flat" cmpd="sng" w="9525">
            <a:solidFill>
              <a:schemeClr val="dk2"/>
            </a:solidFill>
            <a:prstDash val="solid"/>
            <a:round/>
            <a:headEnd len="lg" w="lg" type="none"/>
            <a:tailEnd len="lg" w="lg" type="none"/>
          </a:ln>
        </p:spPr>
      </p:cxnSp>
      <p:cxnSp>
        <p:nvCxnSpPr>
          <p:cNvPr id="476" name="Shape 476"/>
          <p:cNvCxnSpPr>
            <a:stCxn id="473" idx="3"/>
            <a:endCxn id="474" idx="1"/>
          </p:cNvCxnSpPr>
          <p:nvPr/>
        </p:nvCxnSpPr>
        <p:spPr>
          <a:xfrm flipH="1" rot="10800000">
            <a:off x="2173750" y="4228174"/>
            <a:ext cx="780300" cy="23400"/>
          </a:xfrm>
          <a:prstGeom prst="straightConnector1">
            <a:avLst/>
          </a:prstGeom>
          <a:noFill/>
          <a:ln cap="flat" cmpd="sng" w="9525">
            <a:solidFill>
              <a:schemeClr val="dk2"/>
            </a:solidFill>
            <a:prstDash val="solid"/>
            <a:round/>
            <a:headEnd len="lg" w="lg" type="none"/>
            <a:tailEnd len="lg" w="lg" type="none"/>
          </a:ln>
        </p:spPr>
      </p:cxnSp>
      <p:sp>
        <p:nvSpPr>
          <p:cNvPr id="477" name="Shape 477"/>
          <p:cNvSpPr/>
          <p:nvPr/>
        </p:nvSpPr>
        <p:spPr>
          <a:xfrm>
            <a:off x="6770725" y="3934475"/>
            <a:ext cx="16554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new weight vector</a:t>
            </a:r>
          </a:p>
        </p:txBody>
      </p:sp>
      <p:cxnSp>
        <p:nvCxnSpPr>
          <p:cNvPr id="478" name="Shape 478"/>
          <p:cNvCxnSpPr>
            <a:stCxn id="474" idx="3"/>
            <a:endCxn id="477" idx="1"/>
          </p:cNvCxnSpPr>
          <p:nvPr/>
        </p:nvCxnSpPr>
        <p:spPr>
          <a:xfrm flipH="1" rot="10800000">
            <a:off x="5762335" y="4081400"/>
            <a:ext cx="1008300" cy="146700"/>
          </a:xfrm>
          <a:prstGeom prst="straightConnector1">
            <a:avLst/>
          </a:prstGeom>
          <a:noFill/>
          <a:ln cap="flat" cmpd="sng" w="9525">
            <a:solidFill>
              <a:schemeClr val="dk2"/>
            </a:solidFill>
            <a:prstDash val="solid"/>
            <a:round/>
            <a:headEnd len="lg" w="lg" type="none"/>
            <a:tailEnd len="lg" w="lg" type="none"/>
          </a:ln>
        </p:spPr>
      </p:cxnSp>
      <p:sp>
        <p:nvSpPr>
          <p:cNvPr id="479" name="Shape 479"/>
          <p:cNvSpPr txBox="1"/>
          <p:nvPr/>
        </p:nvSpPr>
        <p:spPr>
          <a:xfrm>
            <a:off x="361600" y="4441350"/>
            <a:ext cx="6231300" cy="318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Note: 1 sample is Stochastic Gradient Descent, k samples is mini-batching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p:nvPr/>
        </p:nvSpPr>
        <p:spPr>
          <a:xfrm>
            <a:off x="258850" y="6739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485" name="Shape 485"/>
          <p:cNvSpPr/>
          <p:nvPr/>
        </p:nvSpPr>
        <p:spPr>
          <a:xfrm>
            <a:off x="383250" y="2521900"/>
            <a:ext cx="8479200" cy="20121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486" name="Shape 486"/>
          <p:cNvSpPr/>
          <p:nvPr/>
        </p:nvSpPr>
        <p:spPr>
          <a:xfrm>
            <a:off x="379600" y="740200"/>
            <a:ext cx="8479200" cy="16401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7" name="Shape 487"/>
          <p:cNvSpPr txBox="1"/>
          <p:nvPr>
            <p:ph type="title"/>
          </p:nvPr>
        </p:nvSpPr>
        <p:spPr>
          <a:xfrm>
            <a:off x="166800" y="92500"/>
            <a:ext cx="8695800" cy="495300"/>
          </a:xfrm>
          <a:prstGeom prst="rect">
            <a:avLst/>
          </a:prstGeom>
        </p:spPr>
        <p:txBody>
          <a:bodyPr anchorCtr="0" anchor="b" bIns="91425" lIns="91425" rIns="91425" wrap="square" tIns="91425">
            <a:noAutofit/>
          </a:bodyPr>
          <a:lstStyle/>
          <a:p>
            <a:pPr indent="0" lvl="0" marL="0" rtl="0">
              <a:spcBef>
                <a:spcPts val="0"/>
              </a:spcBef>
              <a:buNone/>
            </a:pPr>
            <a:r>
              <a:rPr lang="en"/>
              <a:t>Part III: Machine Learning -- Deep Learning / Multilayer Perceptron</a:t>
            </a:r>
          </a:p>
        </p:txBody>
      </p:sp>
      <p:sp>
        <p:nvSpPr>
          <p:cNvPr id="488" name="Shape 488"/>
          <p:cNvSpPr txBox="1"/>
          <p:nvPr/>
        </p:nvSpPr>
        <p:spPr>
          <a:xfrm>
            <a:off x="258850" y="4673650"/>
            <a:ext cx="21921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2</a:t>
            </a:r>
            <a:r>
              <a:rPr lang="en"/>
              <a:t>1/</a:t>
            </a:r>
            <a:r>
              <a:rPr lang="en"/>
              <a:t>22</a:t>
            </a:r>
          </a:p>
        </p:txBody>
      </p:sp>
      <p:sp>
        <p:nvSpPr>
          <p:cNvPr id="489" name="Shape 489"/>
          <p:cNvSpPr/>
          <p:nvPr/>
        </p:nvSpPr>
        <p:spPr>
          <a:xfrm>
            <a:off x="3121100" y="1153150"/>
            <a:ext cx="2316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DP + Activation Functions</a:t>
            </a:r>
          </a:p>
        </p:txBody>
      </p:sp>
      <p:sp>
        <p:nvSpPr>
          <p:cNvPr id="490" name="Shape 490"/>
          <p:cNvSpPr/>
          <p:nvPr/>
        </p:nvSpPr>
        <p:spPr>
          <a:xfrm>
            <a:off x="5858600" y="1127350"/>
            <a:ext cx="12660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Real number</a:t>
            </a:r>
          </a:p>
        </p:txBody>
      </p:sp>
      <p:cxnSp>
        <p:nvCxnSpPr>
          <p:cNvPr id="491" name="Shape 491"/>
          <p:cNvCxnSpPr>
            <a:stCxn id="492" idx="3"/>
            <a:endCxn id="489" idx="1"/>
          </p:cNvCxnSpPr>
          <p:nvPr/>
        </p:nvCxnSpPr>
        <p:spPr>
          <a:xfrm flipH="1" rot="10800000">
            <a:off x="2809800" y="1305725"/>
            <a:ext cx="311400" cy="583800"/>
          </a:xfrm>
          <a:prstGeom prst="straightConnector1">
            <a:avLst/>
          </a:prstGeom>
          <a:noFill/>
          <a:ln cap="flat" cmpd="sng" w="9525">
            <a:solidFill>
              <a:schemeClr val="dk2"/>
            </a:solidFill>
            <a:prstDash val="solid"/>
            <a:round/>
            <a:headEnd len="lg" w="lg" type="none"/>
            <a:tailEnd len="lg" w="lg" type="none"/>
          </a:ln>
        </p:spPr>
      </p:cxnSp>
      <p:sp>
        <p:nvSpPr>
          <p:cNvPr id="493" name="Shape 493"/>
          <p:cNvSpPr txBox="1"/>
          <p:nvPr/>
        </p:nvSpPr>
        <p:spPr>
          <a:xfrm>
            <a:off x="6312475" y="2068025"/>
            <a:ext cx="23937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Neural </a:t>
            </a:r>
            <a:r>
              <a:rPr b="1" lang="en"/>
              <a:t>Network </a:t>
            </a:r>
            <a:r>
              <a:rPr lang="en"/>
              <a:t>Calculation</a:t>
            </a:r>
          </a:p>
        </p:txBody>
      </p:sp>
      <p:sp>
        <p:nvSpPr>
          <p:cNvPr id="494" name="Shape 494"/>
          <p:cNvSpPr/>
          <p:nvPr/>
        </p:nvSpPr>
        <p:spPr>
          <a:xfrm>
            <a:off x="3038782" y="3561935"/>
            <a:ext cx="26625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Back Propagation</a:t>
            </a:r>
          </a:p>
        </p:txBody>
      </p:sp>
      <p:sp>
        <p:nvSpPr>
          <p:cNvPr id="495" name="Shape 495"/>
          <p:cNvSpPr txBox="1"/>
          <p:nvPr/>
        </p:nvSpPr>
        <p:spPr>
          <a:xfrm>
            <a:off x="5762325" y="4223525"/>
            <a:ext cx="3129300" cy="3054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Network </a:t>
            </a:r>
            <a:r>
              <a:rPr lang="en"/>
              <a:t>Training: Gradient Descent</a:t>
            </a:r>
          </a:p>
        </p:txBody>
      </p:sp>
      <p:sp>
        <p:nvSpPr>
          <p:cNvPr id="496" name="Shape 496"/>
          <p:cNvSpPr/>
          <p:nvPr/>
        </p:nvSpPr>
        <p:spPr>
          <a:xfrm>
            <a:off x="1063700" y="857775"/>
            <a:ext cx="13650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vectors</a:t>
            </a:r>
          </a:p>
        </p:txBody>
      </p:sp>
      <p:sp>
        <p:nvSpPr>
          <p:cNvPr id="492" name="Shape 492"/>
          <p:cNvSpPr/>
          <p:nvPr/>
        </p:nvSpPr>
        <p:spPr>
          <a:xfrm>
            <a:off x="493500" y="1711025"/>
            <a:ext cx="23163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 f</a:t>
            </a:r>
            <a:r>
              <a:rPr baseline="-25000" lang="en"/>
              <a:t>1</a:t>
            </a:r>
            <a:r>
              <a:rPr lang="en"/>
              <a:t>, …, f</a:t>
            </a:r>
            <a:r>
              <a:rPr baseline="-25000" lang="en"/>
              <a:t>N</a:t>
            </a:r>
          </a:p>
        </p:txBody>
      </p:sp>
      <p:cxnSp>
        <p:nvCxnSpPr>
          <p:cNvPr id="497" name="Shape 497"/>
          <p:cNvCxnSpPr>
            <a:stCxn id="489" idx="1"/>
            <a:endCxn id="496" idx="3"/>
          </p:cNvCxnSpPr>
          <p:nvPr/>
        </p:nvCxnSpPr>
        <p:spPr>
          <a:xfrm rot="10800000">
            <a:off x="2428700" y="1036150"/>
            <a:ext cx="692400" cy="269700"/>
          </a:xfrm>
          <a:prstGeom prst="straightConnector1">
            <a:avLst/>
          </a:prstGeom>
          <a:noFill/>
          <a:ln cap="flat" cmpd="sng" w="9525">
            <a:solidFill>
              <a:schemeClr val="dk2"/>
            </a:solidFill>
            <a:prstDash val="solid"/>
            <a:round/>
            <a:headEnd len="lg" w="lg" type="none"/>
            <a:tailEnd len="lg" w="lg" type="none"/>
          </a:ln>
        </p:spPr>
      </p:cxnSp>
      <p:sp>
        <p:nvSpPr>
          <p:cNvPr id="498" name="Shape 498"/>
          <p:cNvSpPr txBox="1"/>
          <p:nvPr/>
        </p:nvSpPr>
        <p:spPr>
          <a:xfrm>
            <a:off x="6139549" y="781450"/>
            <a:ext cx="713400" cy="378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binary</a:t>
            </a:r>
          </a:p>
        </p:txBody>
      </p:sp>
      <p:sp>
        <p:nvSpPr>
          <p:cNvPr id="499" name="Shape 499"/>
          <p:cNvSpPr/>
          <p:nvPr/>
        </p:nvSpPr>
        <p:spPr>
          <a:xfrm>
            <a:off x="640000" y="3321450"/>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correct label(s)</a:t>
            </a:r>
          </a:p>
        </p:txBody>
      </p:sp>
      <p:sp>
        <p:nvSpPr>
          <p:cNvPr id="500" name="Shape 500"/>
          <p:cNvSpPr/>
          <p:nvPr/>
        </p:nvSpPr>
        <p:spPr>
          <a:xfrm>
            <a:off x="6824750" y="3030596"/>
            <a:ext cx="14853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Gradient of LF</a:t>
            </a:r>
          </a:p>
        </p:txBody>
      </p:sp>
      <p:cxnSp>
        <p:nvCxnSpPr>
          <p:cNvPr id="501" name="Shape 501"/>
          <p:cNvCxnSpPr>
            <a:stCxn id="489" idx="3"/>
            <a:endCxn id="490" idx="1"/>
          </p:cNvCxnSpPr>
          <p:nvPr/>
        </p:nvCxnSpPr>
        <p:spPr>
          <a:xfrm>
            <a:off x="5437400" y="1305850"/>
            <a:ext cx="421200" cy="0"/>
          </a:xfrm>
          <a:prstGeom prst="straightConnector1">
            <a:avLst/>
          </a:prstGeom>
          <a:noFill/>
          <a:ln cap="flat" cmpd="sng" w="9525">
            <a:solidFill>
              <a:schemeClr val="dk2"/>
            </a:solidFill>
            <a:prstDash val="solid"/>
            <a:round/>
            <a:headEnd len="lg" w="lg" type="none"/>
            <a:tailEnd len="lg" w="lg" type="none"/>
          </a:ln>
        </p:spPr>
      </p:cxnSp>
      <p:sp>
        <p:nvSpPr>
          <p:cNvPr id="502" name="Shape 502"/>
          <p:cNvSpPr/>
          <p:nvPr/>
        </p:nvSpPr>
        <p:spPr>
          <a:xfrm>
            <a:off x="5980400" y="1623488"/>
            <a:ext cx="1022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Threshold</a:t>
            </a:r>
          </a:p>
        </p:txBody>
      </p:sp>
      <p:sp>
        <p:nvSpPr>
          <p:cNvPr id="503" name="Shape 503"/>
          <p:cNvSpPr/>
          <p:nvPr/>
        </p:nvSpPr>
        <p:spPr>
          <a:xfrm>
            <a:off x="7750400" y="1598907"/>
            <a:ext cx="909300" cy="3570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 or -c</a:t>
            </a:r>
          </a:p>
        </p:txBody>
      </p:sp>
      <p:cxnSp>
        <p:nvCxnSpPr>
          <p:cNvPr id="504" name="Shape 504"/>
          <p:cNvCxnSpPr>
            <a:stCxn id="489" idx="3"/>
            <a:endCxn id="502" idx="1"/>
          </p:cNvCxnSpPr>
          <p:nvPr/>
        </p:nvCxnSpPr>
        <p:spPr>
          <a:xfrm>
            <a:off x="5437400" y="1305850"/>
            <a:ext cx="543000" cy="470400"/>
          </a:xfrm>
          <a:prstGeom prst="straightConnector1">
            <a:avLst/>
          </a:prstGeom>
          <a:noFill/>
          <a:ln cap="flat" cmpd="sng" w="9525">
            <a:solidFill>
              <a:schemeClr val="dk2"/>
            </a:solidFill>
            <a:prstDash val="solid"/>
            <a:round/>
            <a:headEnd len="lg" w="lg" type="none"/>
            <a:tailEnd len="lg" w="lg" type="none"/>
          </a:ln>
        </p:spPr>
      </p:cxnSp>
      <p:cxnSp>
        <p:nvCxnSpPr>
          <p:cNvPr id="505" name="Shape 505"/>
          <p:cNvCxnSpPr>
            <a:stCxn id="502" idx="3"/>
            <a:endCxn id="503" idx="1"/>
          </p:cNvCxnSpPr>
          <p:nvPr/>
        </p:nvCxnSpPr>
        <p:spPr>
          <a:xfrm>
            <a:off x="7002800" y="1776188"/>
            <a:ext cx="747600" cy="1200"/>
          </a:xfrm>
          <a:prstGeom prst="straightConnector1">
            <a:avLst/>
          </a:prstGeom>
          <a:noFill/>
          <a:ln cap="flat" cmpd="sng" w="9525">
            <a:solidFill>
              <a:schemeClr val="dk2"/>
            </a:solidFill>
            <a:prstDash val="solid"/>
            <a:round/>
            <a:headEnd len="lg" w="lg" type="none"/>
            <a:tailEnd len="lg" w="lg" type="none"/>
          </a:ln>
        </p:spPr>
      </p:cxnSp>
      <p:sp>
        <p:nvSpPr>
          <p:cNvPr id="506" name="Shape 506"/>
          <p:cNvSpPr/>
          <p:nvPr/>
        </p:nvSpPr>
        <p:spPr>
          <a:xfrm>
            <a:off x="640000" y="2599025"/>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weight vectors</a:t>
            </a:r>
          </a:p>
        </p:txBody>
      </p:sp>
      <p:sp>
        <p:nvSpPr>
          <p:cNvPr id="507" name="Shape 507"/>
          <p:cNvSpPr/>
          <p:nvPr/>
        </p:nvSpPr>
        <p:spPr>
          <a:xfrm>
            <a:off x="637750" y="2960225"/>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feature vector(s)</a:t>
            </a:r>
          </a:p>
        </p:txBody>
      </p:sp>
      <p:sp>
        <p:nvSpPr>
          <p:cNvPr id="508" name="Shape 508"/>
          <p:cNvSpPr/>
          <p:nvPr/>
        </p:nvSpPr>
        <p:spPr>
          <a:xfrm>
            <a:off x="628300" y="3682650"/>
            <a:ext cx="14853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loss function</a:t>
            </a:r>
          </a:p>
        </p:txBody>
      </p:sp>
      <p:sp>
        <p:nvSpPr>
          <p:cNvPr id="509" name="Shape 509"/>
          <p:cNvSpPr/>
          <p:nvPr/>
        </p:nvSpPr>
        <p:spPr>
          <a:xfrm>
            <a:off x="3050332" y="2773135"/>
            <a:ext cx="26625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Finite Difference Approximation</a:t>
            </a:r>
          </a:p>
        </p:txBody>
      </p:sp>
      <p:sp>
        <p:nvSpPr>
          <p:cNvPr id="510" name="Shape 510"/>
          <p:cNvSpPr/>
          <p:nvPr/>
        </p:nvSpPr>
        <p:spPr>
          <a:xfrm>
            <a:off x="3050332" y="3167535"/>
            <a:ext cx="26625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Analytic Calculation</a:t>
            </a:r>
          </a:p>
        </p:txBody>
      </p:sp>
      <p:cxnSp>
        <p:nvCxnSpPr>
          <p:cNvPr id="511" name="Shape 511"/>
          <p:cNvCxnSpPr>
            <a:stCxn id="506" idx="3"/>
            <a:endCxn id="509" idx="1"/>
          </p:cNvCxnSpPr>
          <p:nvPr/>
        </p:nvCxnSpPr>
        <p:spPr>
          <a:xfrm>
            <a:off x="2125300" y="2745875"/>
            <a:ext cx="924900" cy="180000"/>
          </a:xfrm>
          <a:prstGeom prst="straightConnector1">
            <a:avLst/>
          </a:prstGeom>
          <a:noFill/>
          <a:ln cap="flat" cmpd="sng" w="9525">
            <a:solidFill>
              <a:schemeClr val="dk2"/>
            </a:solidFill>
            <a:prstDash val="solid"/>
            <a:round/>
            <a:headEnd len="lg" w="lg" type="none"/>
            <a:tailEnd len="lg" w="lg" type="none"/>
          </a:ln>
        </p:spPr>
      </p:cxnSp>
      <p:cxnSp>
        <p:nvCxnSpPr>
          <p:cNvPr id="512" name="Shape 512"/>
          <p:cNvCxnSpPr>
            <a:stCxn id="507" idx="3"/>
            <a:endCxn id="509" idx="1"/>
          </p:cNvCxnSpPr>
          <p:nvPr/>
        </p:nvCxnSpPr>
        <p:spPr>
          <a:xfrm flipH="1" rot="10800000">
            <a:off x="2123050" y="2925875"/>
            <a:ext cx="927300" cy="181200"/>
          </a:xfrm>
          <a:prstGeom prst="straightConnector1">
            <a:avLst/>
          </a:prstGeom>
          <a:noFill/>
          <a:ln cap="flat" cmpd="sng" w="9525">
            <a:solidFill>
              <a:schemeClr val="dk2"/>
            </a:solidFill>
            <a:prstDash val="solid"/>
            <a:round/>
            <a:headEnd len="lg" w="lg" type="none"/>
            <a:tailEnd len="lg" w="lg" type="none"/>
          </a:ln>
        </p:spPr>
      </p:cxnSp>
      <p:cxnSp>
        <p:nvCxnSpPr>
          <p:cNvPr id="513" name="Shape 513"/>
          <p:cNvCxnSpPr>
            <a:stCxn id="499" idx="3"/>
            <a:endCxn id="509" idx="1"/>
          </p:cNvCxnSpPr>
          <p:nvPr/>
        </p:nvCxnSpPr>
        <p:spPr>
          <a:xfrm flipH="1" rot="10800000">
            <a:off x="2125300" y="2925900"/>
            <a:ext cx="924900" cy="542400"/>
          </a:xfrm>
          <a:prstGeom prst="straightConnector1">
            <a:avLst/>
          </a:prstGeom>
          <a:noFill/>
          <a:ln cap="flat" cmpd="sng" w="9525">
            <a:solidFill>
              <a:schemeClr val="dk2"/>
            </a:solidFill>
            <a:prstDash val="solid"/>
            <a:round/>
            <a:headEnd len="lg" w="lg" type="none"/>
            <a:tailEnd len="lg" w="lg" type="none"/>
          </a:ln>
        </p:spPr>
      </p:cxnSp>
      <p:cxnSp>
        <p:nvCxnSpPr>
          <p:cNvPr id="514" name="Shape 514"/>
          <p:cNvCxnSpPr>
            <a:stCxn id="508" idx="3"/>
            <a:endCxn id="509" idx="1"/>
          </p:cNvCxnSpPr>
          <p:nvPr/>
        </p:nvCxnSpPr>
        <p:spPr>
          <a:xfrm flipH="1" rot="10800000">
            <a:off x="2113600" y="2925900"/>
            <a:ext cx="936600" cy="903600"/>
          </a:xfrm>
          <a:prstGeom prst="straightConnector1">
            <a:avLst/>
          </a:prstGeom>
          <a:noFill/>
          <a:ln cap="flat" cmpd="sng" w="9525">
            <a:solidFill>
              <a:schemeClr val="dk2"/>
            </a:solidFill>
            <a:prstDash val="solid"/>
            <a:round/>
            <a:headEnd len="lg" w="lg" type="none"/>
            <a:tailEnd len="lg" w="lg" type="none"/>
          </a:ln>
        </p:spPr>
      </p:cxnSp>
      <p:cxnSp>
        <p:nvCxnSpPr>
          <p:cNvPr id="515" name="Shape 515"/>
          <p:cNvCxnSpPr>
            <a:stCxn id="507" idx="3"/>
            <a:endCxn id="510" idx="1"/>
          </p:cNvCxnSpPr>
          <p:nvPr/>
        </p:nvCxnSpPr>
        <p:spPr>
          <a:xfrm>
            <a:off x="2123050" y="3107075"/>
            <a:ext cx="927300" cy="213300"/>
          </a:xfrm>
          <a:prstGeom prst="straightConnector1">
            <a:avLst/>
          </a:prstGeom>
          <a:noFill/>
          <a:ln cap="flat" cmpd="sng" w="9525">
            <a:solidFill>
              <a:schemeClr val="dk2"/>
            </a:solidFill>
            <a:prstDash val="solid"/>
            <a:round/>
            <a:headEnd len="lg" w="lg" type="none"/>
            <a:tailEnd len="lg" w="lg" type="none"/>
          </a:ln>
        </p:spPr>
      </p:cxnSp>
      <p:cxnSp>
        <p:nvCxnSpPr>
          <p:cNvPr id="516" name="Shape 516"/>
          <p:cNvCxnSpPr>
            <a:stCxn id="507" idx="3"/>
            <a:endCxn id="494" idx="1"/>
          </p:cNvCxnSpPr>
          <p:nvPr/>
        </p:nvCxnSpPr>
        <p:spPr>
          <a:xfrm>
            <a:off x="2123050" y="3107075"/>
            <a:ext cx="915600" cy="607500"/>
          </a:xfrm>
          <a:prstGeom prst="straightConnector1">
            <a:avLst/>
          </a:prstGeom>
          <a:noFill/>
          <a:ln cap="flat" cmpd="sng" w="9525">
            <a:solidFill>
              <a:schemeClr val="dk2"/>
            </a:solidFill>
            <a:prstDash val="solid"/>
            <a:round/>
            <a:headEnd len="lg" w="lg" type="none"/>
            <a:tailEnd len="lg" w="lg" type="none"/>
          </a:ln>
        </p:spPr>
      </p:cxnSp>
      <p:cxnSp>
        <p:nvCxnSpPr>
          <p:cNvPr id="517" name="Shape 517"/>
          <p:cNvCxnSpPr>
            <a:stCxn id="499" idx="3"/>
            <a:endCxn id="510" idx="1"/>
          </p:cNvCxnSpPr>
          <p:nvPr/>
        </p:nvCxnSpPr>
        <p:spPr>
          <a:xfrm flipH="1" rot="10800000">
            <a:off x="2125300" y="3320100"/>
            <a:ext cx="924900" cy="148200"/>
          </a:xfrm>
          <a:prstGeom prst="straightConnector1">
            <a:avLst/>
          </a:prstGeom>
          <a:noFill/>
          <a:ln cap="flat" cmpd="sng" w="9525">
            <a:solidFill>
              <a:schemeClr val="dk2"/>
            </a:solidFill>
            <a:prstDash val="solid"/>
            <a:round/>
            <a:headEnd len="lg" w="lg" type="none"/>
            <a:tailEnd len="lg" w="lg" type="none"/>
          </a:ln>
        </p:spPr>
      </p:cxnSp>
      <p:cxnSp>
        <p:nvCxnSpPr>
          <p:cNvPr id="518" name="Shape 518"/>
          <p:cNvCxnSpPr>
            <a:stCxn id="499" idx="3"/>
            <a:endCxn id="494" idx="1"/>
          </p:cNvCxnSpPr>
          <p:nvPr/>
        </p:nvCxnSpPr>
        <p:spPr>
          <a:xfrm>
            <a:off x="2125300" y="3468300"/>
            <a:ext cx="913500" cy="246300"/>
          </a:xfrm>
          <a:prstGeom prst="straightConnector1">
            <a:avLst/>
          </a:prstGeom>
          <a:noFill/>
          <a:ln cap="flat" cmpd="sng" w="9525">
            <a:solidFill>
              <a:schemeClr val="dk2"/>
            </a:solidFill>
            <a:prstDash val="solid"/>
            <a:round/>
            <a:headEnd len="lg" w="lg" type="none"/>
            <a:tailEnd len="lg" w="lg" type="none"/>
          </a:ln>
        </p:spPr>
      </p:cxnSp>
      <p:cxnSp>
        <p:nvCxnSpPr>
          <p:cNvPr id="519" name="Shape 519"/>
          <p:cNvCxnSpPr>
            <a:stCxn id="508" idx="3"/>
            <a:endCxn id="510" idx="1"/>
          </p:cNvCxnSpPr>
          <p:nvPr/>
        </p:nvCxnSpPr>
        <p:spPr>
          <a:xfrm flipH="1" rot="10800000">
            <a:off x="2113600" y="3320100"/>
            <a:ext cx="936600" cy="509400"/>
          </a:xfrm>
          <a:prstGeom prst="straightConnector1">
            <a:avLst/>
          </a:prstGeom>
          <a:noFill/>
          <a:ln cap="flat" cmpd="sng" w="9525">
            <a:solidFill>
              <a:schemeClr val="dk2"/>
            </a:solidFill>
            <a:prstDash val="solid"/>
            <a:round/>
            <a:headEnd len="lg" w="lg" type="none"/>
            <a:tailEnd len="lg" w="lg" type="none"/>
          </a:ln>
        </p:spPr>
      </p:cxnSp>
      <p:cxnSp>
        <p:nvCxnSpPr>
          <p:cNvPr id="520" name="Shape 520"/>
          <p:cNvCxnSpPr>
            <a:stCxn id="508" idx="3"/>
            <a:endCxn id="494" idx="1"/>
          </p:cNvCxnSpPr>
          <p:nvPr/>
        </p:nvCxnSpPr>
        <p:spPr>
          <a:xfrm flipH="1" rot="10800000">
            <a:off x="2113600" y="3714600"/>
            <a:ext cx="925200" cy="114900"/>
          </a:xfrm>
          <a:prstGeom prst="straightConnector1">
            <a:avLst/>
          </a:prstGeom>
          <a:noFill/>
          <a:ln cap="flat" cmpd="sng" w="9525">
            <a:solidFill>
              <a:schemeClr val="dk2"/>
            </a:solidFill>
            <a:prstDash val="solid"/>
            <a:round/>
            <a:headEnd len="lg" w="lg" type="none"/>
            <a:tailEnd len="lg" w="lg" type="none"/>
          </a:ln>
        </p:spPr>
      </p:cxnSp>
      <p:cxnSp>
        <p:nvCxnSpPr>
          <p:cNvPr id="521" name="Shape 521"/>
          <p:cNvCxnSpPr>
            <a:stCxn id="509" idx="3"/>
            <a:endCxn id="500" idx="1"/>
          </p:cNvCxnSpPr>
          <p:nvPr/>
        </p:nvCxnSpPr>
        <p:spPr>
          <a:xfrm>
            <a:off x="5712832" y="2925835"/>
            <a:ext cx="1111800" cy="283200"/>
          </a:xfrm>
          <a:prstGeom prst="straightConnector1">
            <a:avLst/>
          </a:prstGeom>
          <a:noFill/>
          <a:ln cap="flat" cmpd="sng" w="9525">
            <a:solidFill>
              <a:schemeClr val="dk2"/>
            </a:solidFill>
            <a:prstDash val="solid"/>
            <a:round/>
            <a:headEnd len="lg" w="lg" type="none"/>
            <a:tailEnd len="lg" w="lg" type="none"/>
          </a:ln>
        </p:spPr>
      </p:cxnSp>
      <p:cxnSp>
        <p:nvCxnSpPr>
          <p:cNvPr id="522" name="Shape 522"/>
          <p:cNvCxnSpPr>
            <a:stCxn id="510" idx="3"/>
            <a:endCxn id="500" idx="1"/>
          </p:cNvCxnSpPr>
          <p:nvPr/>
        </p:nvCxnSpPr>
        <p:spPr>
          <a:xfrm flipH="1" rot="10800000">
            <a:off x="5712832" y="3209235"/>
            <a:ext cx="1111800" cy="111000"/>
          </a:xfrm>
          <a:prstGeom prst="straightConnector1">
            <a:avLst/>
          </a:prstGeom>
          <a:noFill/>
          <a:ln cap="flat" cmpd="sng" w="9525">
            <a:solidFill>
              <a:schemeClr val="dk2"/>
            </a:solidFill>
            <a:prstDash val="solid"/>
            <a:round/>
            <a:headEnd len="lg" w="lg" type="none"/>
            <a:tailEnd len="lg" w="lg" type="none"/>
          </a:ln>
        </p:spPr>
      </p:cxnSp>
      <p:cxnSp>
        <p:nvCxnSpPr>
          <p:cNvPr id="523" name="Shape 523"/>
          <p:cNvCxnSpPr>
            <a:stCxn id="494" idx="3"/>
            <a:endCxn id="500" idx="1"/>
          </p:cNvCxnSpPr>
          <p:nvPr/>
        </p:nvCxnSpPr>
        <p:spPr>
          <a:xfrm flipH="1" rot="10800000">
            <a:off x="5701282" y="3209135"/>
            <a:ext cx="1123500" cy="505500"/>
          </a:xfrm>
          <a:prstGeom prst="straightConnector1">
            <a:avLst/>
          </a:prstGeom>
          <a:noFill/>
          <a:ln cap="flat" cmpd="sng" w="9525">
            <a:solidFill>
              <a:schemeClr val="dk2"/>
            </a:solidFill>
            <a:prstDash val="solid"/>
            <a:round/>
            <a:headEnd len="lg" w="lg" type="none"/>
            <a:tailEnd len="lg" w="lg" type="none"/>
          </a:ln>
        </p:spPr>
      </p:cxnSp>
      <p:sp>
        <p:nvSpPr>
          <p:cNvPr id="524" name="Shape 524"/>
          <p:cNvSpPr/>
          <p:nvPr/>
        </p:nvSpPr>
        <p:spPr>
          <a:xfrm>
            <a:off x="688450" y="4116724"/>
            <a:ext cx="1485300" cy="269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Gradient of LF</a:t>
            </a:r>
          </a:p>
        </p:txBody>
      </p:sp>
      <p:sp>
        <p:nvSpPr>
          <p:cNvPr id="525" name="Shape 525"/>
          <p:cNvSpPr/>
          <p:nvPr/>
        </p:nvSpPr>
        <p:spPr>
          <a:xfrm>
            <a:off x="2954035" y="4075400"/>
            <a:ext cx="2808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Update (with or w.o. momentum) </a:t>
            </a:r>
          </a:p>
        </p:txBody>
      </p:sp>
      <p:cxnSp>
        <p:nvCxnSpPr>
          <p:cNvPr id="526" name="Shape 526"/>
          <p:cNvCxnSpPr>
            <a:stCxn id="506" idx="3"/>
            <a:endCxn id="525" idx="1"/>
          </p:cNvCxnSpPr>
          <p:nvPr/>
        </p:nvCxnSpPr>
        <p:spPr>
          <a:xfrm>
            <a:off x="2125300" y="2745875"/>
            <a:ext cx="828600" cy="1482300"/>
          </a:xfrm>
          <a:prstGeom prst="straightConnector1">
            <a:avLst/>
          </a:prstGeom>
          <a:noFill/>
          <a:ln cap="flat" cmpd="sng" w="9525">
            <a:solidFill>
              <a:schemeClr val="dk2"/>
            </a:solidFill>
            <a:prstDash val="solid"/>
            <a:round/>
            <a:headEnd len="lg" w="lg" type="none"/>
            <a:tailEnd len="lg" w="lg" type="none"/>
          </a:ln>
        </p:spPr>
      </p:cxnSp>
      <p:cxnSp>
        <p:nvCxnSpPr>
          <p:cNvPr id="527" name="Shape 527"/>
          <p:cNvCxnSpPr>
            <a:stCxn id="524" idx="3"/>
            <a:endCxn id="525" idx="1"/>
          </p:cNvCxnSpPr>
          <p:nvPr/>
        </p:nvCxnSpPr>
        <p:spPr>
          <a:xfrm flipH="1" rot="10800000">
            <a:off x="2173750" y="4228174"/>
            <a:ext cx="780300" cy="23400"/>
          </a:xfrm>
          <a:prstGeom prst="straightConnector1">
            <a:avLst/>
          </a:prstGeom>
          <a:noFill/>
          <a:ln cap="flat" cmpd="sng" w="9525">
            <a:solidFill>
              <a:schemeClr val="dk2"/>
            </a:solidFill>
            <a:prstDash val="solid"/>
            <a:round/>
            <a:headEnd len="lg" w="lg" type="none"/>
            <a:tailEnd len="lg" w="lg" type="none"/>
          </a:ln>
        </p:spPr>
      </p:cxnSp>
      <p:sp>
        <p:nvSpPr>
          <p:cNvPr id="528" name="Shape 528"/>
          <p:cNvSpPr/>
          <p:nvPr/>
        </p:nvSpPr>
        <p:spPr>
          <a:xfrm>
            <a:off x="6770725" y="3934475"/>
            <a:ext cx="1814100" cy="293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new weight vectors</a:t>
            </a:r>
          </a:p>
        </p:txBody>
      </p:sp>
      <p:cxnSp>
        <p:nvCxnSpPr>
          <p:cNvPr id="529" name="Shape 529"/>
          <p:cNvCxnSpPr>
            <a:stCxn id="525" idx="3"/>
            <a:endCxn id="528" idx="1"/>
          </p:cNvCxnSpPr>
          <p:nvPr/>
        </p:nvCxnSpPr>
        <p:spPr>
          <a:xfrm flipH="1" rot="10800000">
            <a:off x="5762335" y="4081400"/>
            <a:ext cx="1008300" cy="146700"/>
          </a:xfrm>
          <a:prstGeom prst="straightConnector1">
            <a:avLst/>
          </a:prstGeom>
          <a:noFill/>
          <a:ln cap="flat" cmpd="sng" w="9525">
            <a:solidFill>
              <a:schemeClr val="dk2"/>
            </a:solidFill>
            <a:prstDash val="solid"/>
            <a:round/>
            <a:headEnd len="lg" w="lg" type="none"/>
            <a:tailEnd len="lg" w="lg" type="none"/>
          </a:ln>
        </p:spPr>
      </p:cxnSp>
      <p:sp>
        <p:nvSpPr>
          <p:cNvPr id="530" name="Shape 530"/>
          <p:cNvSpPr txBox="1"/>
          <p:nvPr/>
        </p:nvSpPr>
        <p:spPr>
          <a:xfrm>
            <a:off x="361600" y="4441350"/>
            <a:ext cx="6231300" cy="318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Note: 1 sample is Stochastic Gradient Descent, k samples is mini-batching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Shape 41"/>
          <p:cNvSpPr txBox="1"/>
          <p:nvPr>
            <p:ph type="ctrTitle"/>
          </p:nvPr>
        </p:nvSpPr>
        <p:spPr>
          <a:xfrm>
            <a:off x="211425" y="1941275"/>
            <a:ext cx="5206200" cy="784800"/>
          </a:xfrm>
          <a:prstGeom prst="rect">
            <a:avLst/>
          </a:prstGeom>
        </p:spPr>
        <p:txBody>
          <a:bodyPr anchorCtr="0" anchor="b" bIns="91425" lIns="91425" rIns="91425" wrap="square" tIns="91425">
            <a:noAutofit/>
          </a:bodyPr>
          <a:lstStyle/>
          <a:p>
            <a:pPr indent="0" lvl="0" marL="0" rtl="0">
              <a:spcBef>
                <a:spcPts val="0"/>
              </a:spcBef>
              <a:buNone/>
            </a:pPr>
            <a:r>
              <a:rPr lang="en"/>
              <a:t>CS188: Fall 2016</a:t>
            </a:r>
          </a:p>
        </p:txBody>
      </p:sp>
      <p:sp>
        <p:nvSpPr>
          <p:cNvPr id="42" name="Shape 42"/>
          <p:cNvSpPr txBox="1"/>
          <p:nvPr>
            <p:ph idx="1" type="subTitle"/>
          </p:nvPr>
        </p:nvSpPr>
        <p:spPr>
          <a:xfrm>
            <a:off x="161925" y="2655392"/>
            <a:ext cx="8871900" cy="1320600"/>
          </a:xfrm>
          <a:prstGeom prst="rect">
            <a:avLst/>
          </a:prstGeom>
        </p:spPr>
        <p:txBody>
          <a:bodyPr anchorCtr="0" anchor="t" bIns="91425" lIns="91425" rIns="91425" wrap="square" tIns="91425">
            <a:noAutofit/>
          </a:bodyPr>
          <a:lstStyle/>
          <a:p>
            <a:pPr indent="0" lvl="0" marL="0" rtl="0">
              <a:spcBef>
                <a:spcPts val="0"/>
              </a:spcBef>
              <a:buNone/>
            </a:pPr>
            <a:r>
              <a:rPr lang="en"/>
              <a:t>Lecture 26: Conclusion</a:t>
            </a:r>
          </a:p>
          <a:p>
            <a:pPr indent="-381000" lvl="0" marL="457200" rtl="0">
              <a:spcBef>
                <a:spcPts val="0"/>
              </a:spcBef>
              <a:spcAft>
                <a:spcPts val="0"/>
              </a:spcAft>
              <a:buSzPts val="2400"/>
              <a:buChar char="●"/>
            </a:pPr>
            <a:r>
              <a:rPr lang="en"/>
              <a:t>188 in a Huge Nutshell.</a:t>
            </a:r>
          </a:p>
          <a:p>
            <a:pPr indent="-381000" lvl="0" marL="457200" rtl="0">
              <a:spcBef>
                <a:spcPts val="0"/>
              </a:spcBef>
              <a:spcAft>
                <a:spcPts val="0"/>
              </a:spcAft>
              <a:buSzPts val="2400"/>
              <a:buChar char="●"/>
            </a:pPr>
            <a:r>
              <a:rPr lang="en"/>
              <a:t>The Future of AI.</a:t>
            </a:r>
          </a:p>
          <a:p>
            <a:pPr indent="-381000" lvl="0" marL="457200" rtl="0">
              <a:spcBef>
                <a:spcPts val="0"/>
              </a:spcBef>
              <a:spcAft>
                <a:spcPts val="0"/>
              </a:spcAft>
              <a:buSzPts val="2400"/>
              <a:buChar char="●"/>
            </a:pPr>
            <a:r>
              <a:rPr lang="en"/>
              <a:t>AMA.</a:t>
            </a:r>
          </a:p>
          <a:p>
            <a:pPr indent="-381000" lvl="0" marL="457200" rtl="0">
              <a:spcBef>
                <a:spcPts val="0"/>
              </a:spcBef>
              <a:spcAft>
                <a:spcPts val="0"/>
              </a:spcAft>
              <a:buSzPts val="2400"/>
              <a:buChar char="●"/>
            </a:pPr>
            <a:r>
              <a:rPr lang="en"/>
              <a:t>After 188.</a:t>
            </a:r>
          </a:p>
          <a:p>
            <a:pPr indent="-381000" lvl="0" marL="457200" rtl="0">
              <a:spcBef>
                <a:spcPts val="0"/>
              </a:spcBef>
              <a:buSzPts val="2400"/>
              <a:buChar char="●"/>
            </a:pPr>
            <a:r>
              <a:rPr lang="en"/>
              <a:t>Survey.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534" name="Shape 534"/>
        <p:cNvGrpSpPr/>
        <p:nvPr/>
      </p:nvGrpSpPr>
      <p:grpSpPr>
        <a:xfrm>
          <a:off x="0" y="0"/>
          <a:ext cx="0" cy="0"/>
          <a:chOff x="0" y="0"/>
          <a:chExt cx="0" cy="0"/>
        </a:xfrm>
      </p:grpSpPr>
      <p:sp>
        <p:nvSpPr>
          <p:cNvPr id="535" name="Shape 535"/>
          <p:cNvSpPr txBox="1"/>
          <p:nvPr>
            <p:ph type="title"/>
          </p:nvPr>
        </p:nvSpPr>
        <p:spPr>
          <a:xfrm>
            <a:off x="928950" y="2143050"/>
            <a:ext cx="7286100" cy="857400"/>
          </a:xfrm>
          <a:prstGeom prst="rect">
            <a:avLst/>
          </a:prstGeom>
        </p:spPr>
        <p:txBody>
          <a:bodyPr anchorCtr="0" anchor="b" bIns="91425" lIns="91425" rIns="91425" wrap="square" tIns="91425">
            <a:noAutofit/>
          </a:bodyPr>
          <a:lstStyle/>
          <a:p>
            <a:pPr indent="0" lvl="0" marL="0">
              <a:spcBef>
                <a:spcPts val="0"/>
              </a:spcBef>
              <a:buNone/>
            </a:pPr>
            <a:r>
              <a:rPr lang="en" sz="4800"/>
              <a:t>The Future of AI</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nvSpPr>
        <p:spPr>
          <a:xfrm>
            <a:off x="1201275" y="0"/>
            <a:ext cx="6699300" cy="2249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2400">
                <a:solidFill>
                  <a:srgbClr val="333333"/>
                </a:solidFill>
                <a:latin typeface="Calibri"/>
                <a:ea typeface="Calibri"/>
                <a:cs typeface="Calibri"/>
                <a:sym typeface="Calibri"/>
              </a:rPr>
              <a:t>Google's DeepMind AI Can Lip-Read TV Shows Better Than a Pro</a:t>
            </a:r>
          </a:p>
          <a:p>
            <a:pPr indent="0" lvl="0" marL="0" rtl="0" algn="ctr">
              <a:spcBef>
                <a:spcPts val="0"/>
              </a:spcBef>
              <a:buNone/>
            </a:pPr>
            <a:r>
              <a:t/>
            </a:r>
            <a:endParaRPr b="1" sz="2400">
              <a:solidFill>
                <a:srgbClr val="333333"/>
              </a:solidFill>
              <a:latin typeface="Calibri"/>
              <a:ea typeface="Calibri"/>
              <a:cs typeface="Calibri"/>
              <a:sym typeface="Calibri"/>
            </a:endParaRPr>
          </a:p>
        </p:txBody>
      </p:sp>
      <p:sp>
        <p:nvSpPr>
          <p:cNvPr id="541" name="Shape 541"/>
          <p:cNvSpPr txBox="1"/>
          <p:nvPr/>
        </p:nvSpPr>
        <p:spPr>
          <a:xfrm>
            <a:off x="0" y="1385750"/>
            <a:ext cx="9144000" cy="6237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i="1" lang="en" sz="1100">
                <a:solidFill>
                  <a:srgbClr val="333333"/>
                </a:solidFill>
                <a:latin typeface="Calibri"/>
                <a:ea typeface="Calibri"/>
                <a:cs typeface="Calibri"/>
                <a:sym typeface="Calibri"/>
              </a:rPr>
              <a:t>New Scientist (11/21/16) Hal Hodson </a:t>
            </a:r>
          </a:p>
        </p:txBody>
      </p:sp>
      <p:sp>
        <p:nvSpPr>
          <p:cNvPr id="542" name="Shape 542"/>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News</a:t>
            </a:r>
          </a:p>
        </p:txBody>
      </p:sp>
      <p:sp>
        <p:nvSpPr>
          <p:cNvPr id="543" name="Shape 543"/>
          <p:cNvSpPr txBox="1"/>
          <p:nvPr/>
        </p:nvSpPr>
        <p:spPr>
          <a:xfrm>
            <a:off x="228600" y="2812576"/>
            <a:ext cx="8702700" cy="723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sz="2000">
              <a:latin typeface="Calibri"/>
              <a:ea typeface="Calibri"/>
              <a:cs typeface="Calibri"/>
              <a:sym typeface="Calibri"/>
            </a:endParaRPr>
          </a:p>
        </p:txBody>
      </p:sp>
      <p:sp>
        <p:nvSpPr>
          <p:cNvPr id="544" name="Shape 544"/>
          <p:cNvSpPr txBox="1"/>
          <p:nvPr/>
        </p:nvSpPr>
        <p:spPr>
          <a:xfrm>
            <a:off x="228600" y="1974369"/>
            <a:ext cx="8702700" cy="142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000">
                <a:solidFill>
                  <a:srgbClr val="4A4A4A"/>
                </a:solidFill>
                <a:latin typeface="Calibri"/>
                <a:ea typeface="Calibri"/>
                <a:cs typeface="Calibri"/>
                <a:sym typeface="Calibri"/>
              </a:rPr>
              <a:t>Researchers at Google's DeepMind and the University of Oxford are applying deep-learning techniques to a massive dataset of BBC TV programs to create a lip-reading system that can perform better than professional lip readers. The artificial intelligence (AI) system was trained using 5,000 hours from six TV programs that aired between January 2010 and December 2015.</a:t>
            </a:r>
          </a:p>
        </p:txBody>
      </p:sp>
      <p:sp>
        <p:nvSpPr>
          <p:cNvPr id="545" name="Shape 545"/>
          <p:cNvSpPr txBox="1"/>
          <p:nvPr/>
        </p:nvSpPr>
        <p:spPr>
          <a:xfrm>
            <a:off x="228600" y="3574569"/>
            <a:ext cx="8702700" cy="1424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000">
                <a:solidFill>
                  <a:srgbClr val="4A4A4A"/>
                </a:solidFill>
                <a:latin typeface="Calibri"/>
                <a:ea typeface="Calibri"/>
                <a:cs typeface="Calibri"/>
                <a:sym typeface="Calibri"/>
              </a:rPr>
              <a:t>The AI's lip-reading performance was then tested on TV programs broadcast between March and September 2016, accurately deciphering 46.8 percent of all words without any errors. In comparison, a professional lip reader deciphered just 12.4 percent of words correctly in a dataset of 200 clips. Many of the AI's errors were small, such as missing an "s" at the end of the word.</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News</a:t>
            </a:r>
          </a:p>
        </p:txBody>
      </p:sp>
      <p:pic>
        <p:nvPicPr>
          <p:cNvPr id="551" name="Shape 551"/>
          <p:cNvPicPr preferRelativeResize="0"/>
          <p:nvPr/>
        </p:nvPicPr>
        <p:blipFill>
          <a:blip r:embed="rId3">
            <a:alphaModFix/>
          </a:blip>
          <a:stretch>
            <a:fillRect/>
          </a:stretch>
        </p:blipFill>
        <p:spPr>
          <a:xfrm>
            <a:off x="320725" y="740201"/>
            <a:ext cx="8145434" cy="42508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Old News (2012)</a:t>
            </a:r>
          </a:p>
        </p:txBody>
      </p:sp>
      <p:pic>
        <p:nvPicPr>
          <p:cNvPr id="557" name="Shape 557"/>
          <p:cNvPicPr preferRelativeResize="0"/>
          <p:nvPr/>
        </p:nvPicPr>
        <p:blipFill>
          <a:blip r:embed="rId3">
            <a:alphaModFix/>
          </a:blip>
          <a:stretch>
            <a:fillRect/>
          </a:stretch>
        </p:blipFill>
        <p:spPr>
          <a:xfrm>
            <a:off x="1362075" y="798725"/>
            <a:ext cx="6419850" cy="413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History of Deep Learning</a:t>
            </a:r>
          </a:p>
        </p:txBody>
      </p:sp>
      <p:sp>
        <p:nvSpPr>
          <p:cNvPr id="563" name="Shape 563"/>
          <p:cNvSpPr txBox="1"/>
          <p:nvPr>
            <p:ph idx="1" type="body"/>
          </p:nvPr>
        </p:nvSpPr>
        <p:spPr>
          <a:xfrm>
            <a:off x="243000" y="556500"/>
            <a:ext cx="87642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lang="en"/>
              <a:t>Some key ideas:</a:t>
            </a:r>
          </a:p>
          <a:p>
            <a:pPr indent="-355600" lvl="0" marL="457200" marR="0" rtl="0" algn="l">
              <a:lnSpc>
                <a:spcPct val="100000"/>
              </a:lnSpc>
              <a:spcBef>
                <a:spcPts val="600"/>
              </a:spcBef>
              <a:spcAft>
                <a:spcPts val="0"/>
              </a:spcAft>
              <a:buSzPts val="2000"/>
              <a:buChar char="●"/>
            </a:pPr>
            <a:r>
              <a:rPr lang="en"/>
              <a:t>1958: Perceptrons (Rosenblatt)</a:t>
            </a:r>
          </a:p>
          <a:p>
            <a:pPr indent="-355600" lvl="0" marL="457200" marR="0" rtl="0" algn="l">
              <a:lnSpc>
                <a:spcPct val="100000"/>
              </a:lnSpc>
              <a:spcBef>
                <a:spcPts val="0"/>
              </a:spcBef>
              <a:spcAft>
                <a:spcPts val="0"/>
              </a:spcAft>
              <a:buSzPts val="2000"/>
              <a:buChar char="●"/>
            </a:pPr>
            <a:r>
              <a:rPr lang="en"/>
              <a:t>1986: Multilayer Perceptrons and Backpropagation (Rumelhart)</a:t>
            </a:r>
          </a:p>
          <a:p>
            <a:pPr indent="-355600" lvl="0" marL="457200" marR="0" rtl="0" algn="l">
              <a:lnSpc>
                <a:spcPct val="100000"/>
              </a:lnSpc>
              <a:spcBef>
                <a:spcPts val="0"/>
              </a:spcBef>
              <a:spcAft>
                <a:spcPts val="0"/>
              </a:spcAft>
              <a:buSzPts val="2000"/>
              <a:buChar char="●"/>
            </a:pPr>
            <a:r>
              <a:rPr lang="en"/>
              <a:t>1989: Convolutional Networks (LeCun)</a:t>
            </a:r>
          </a:p>
          <a:p>
            <a:pPr indent="-355600" lvl="0" marL="457200" marR="0" rtl="0" algn="l">
              <a:lnSpc>
                <a:spcPct val="100000"/>
              </a:lnSpc>
              <a:spcBef>
                <a:spcPts val="0"/>
              </a:spcBef>
              <a:spcAft>
                <a:spcPts val="0"/>
              </a:spcAft>
              <a:buSzPts val="2000"/>
              <a:buChar char="●"/>
            </a:pPr>
            <a:r>
              <a:rPr lang="en"/>
              <a:t>1993: Sparse Coding (Olshausen)</a:t>
            </a:r>
          </a:p>
          <a:p>
            <a:pPr indent="-355600" lvl="0" marL="457200" marR="0" rtl="0" algn="l">
              <a:lnSpc>
                <a:spcPct val="100000"/>
              </a:lnSpc>
              <a:spcBef>
                <a:spcPts val="0"/>
              </a:spcBef>
              <a:spcAft>
                <a:spcPts val="0"/>
              </a:spcAft>
              <a:buSzPts val="2000"/>
              <a:buChar char="●"/>
            </a:pPr>
            <a:r>
              <a:rPr lang="en"/>
              <a:t>2000s: Sparse, Probabilsitic and Energy Models (Hinton, Bengio, LeCun, Ng)</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Is deep learning 3, 30, or 60 years old?</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(based on history by K. Cho)</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What Changed by 2012</a:t>
            </a:r>
          </a:p>
        </p:txBody>
      </p:sp>
      <p:sp>
        <p:nvSpPr>
          <p:cNvPr id="569" name="Shape 569"/>
          <p:cNvSpPr txBox="1"/>
          <p:nvPr>
            <p:ph idx="1" type="body"/>
          </p:nvPr>
        </p:nvSpPr>
        <p:spPr>
          <a:xfrm>
            <a:off x="243000" y="556500"/>
            <a:ext cx="87642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b="1" lang="en"/>
              <a:t>Data</a:t>
            </a:r>
            <a:r>
              <a:rPr lang="en"/>
              <a:t>, e.g. ImageNet:</a:t>
            </a:r>
          </a:p>
          <a:p>
            <a:pPr indent="-355600" lvl="0" marL="457200" marR="0" rtl="0" algn="l">
              <a:lnSpc>
                <a:spcPct val="100000"/>
              </a:lnSpc>
              <a:spcBef>
                <a:spcPts val="600"/>
              </a:spcBef>
              <a:spcAft>
                <a:spcPts val="0"/>
              </a:spcAft>
              <a:buSzPts val="2000"/>
              <a:buChar char="●"/>
            </a:pPr>
            <a:r>
              <a:rPr lang="en"/>
              <a:t>1.2 million original training examples.</a:t>
            </a:r>
          </a:p>
          <a:p>
            <a:pPr indent="-355600" lvl="0" marL="457200" marR="0" rtl="0" algn="l">
              <a:lnSpc>
                <a:spcPct val="100000"/>
              </a:lnSpc>
              <a:spcBef>
                <a:spcPts val="0"/>
              </a:spcBef>
              <a:spcAft>
                <a:spcPts val="0"/>
              </a:spcAft>
              <a:buSzPts val="2000"/>
              <a:buChar char="●"/>
            </a:pPr>
            <a:r>
              <a:rPr lang="en"/>
              <a:t>* 2048 (shifts)</a:t>
            </a:r>
          </a:p>
          <a:p>
            <a:pPr indent="-355600" lvl="0" marL="457200" marR="0" rtl="0" algn="l">
              <a:lnSpc>
                <a:spcPct val="100000"/>
              </a:lnSpc>
              <a:spcBef>
                <a:spcPts val="0"/>
              </a:spcBef>
              <a:spcAft>
                <a:spcPts val="0"/>
              </a:spcAft>
              <a:buSzPts val="2000"/>
              <a:buChar char="●"/>
            </a:pPr>
            <a:r>
              <a:rPr lang="en"/>
              <a:t>* 90 (color shifts)</a:t>
            </a:r>
          </a:p>
          <a:p>
            <a:pPr indent="-355600" lvl="0" marL="457200" marR="0" rtl="0" algn="l">
              <a:lnSpc>
                <a:spcPct val="100000"/>
              </a:lnSpc>
              <a:spcBef>
                <a:spcPts val="0"/>
              </a:spcBef>
              <a:spcAft>
                <a:spcPts val="0"/>
              </a:spcAft>
              <a:buSzPts val="2000"/>
              <a:buChar char="●"/>
            </a:pPr>
            <a:r>
              <a:rPr lang="en"/>
              <a:t>→ ~200 billion training samples.</a:t>
            </a:r>
          </a:p>
          <a:p>
            <a:pPr indent="-355600" lvl="0" marL="457200" marR="0" rtl="0" algn="l">
              <a:lnSpc>
                <a:spcPct val="100000"/>
              </a:lnSpc>
              <a:spcBef>
                <a:spcPts val="0"/>
              </a:spcBef>
              <a:spcAft>
                <a:spcPts val="0"/>
              </a:spcAft>
              <a:buSzPts val="2000"/>
              <a:buChar char="●"/>
            </a:pPr>
            <a:r>
              <a:rPr lang="en"/>
              <a:t>Equivalent to 6.84 years of video at 1000 frames/second</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b="1" lang="en"/>
              <a:t>Compute power</a:t>
            </a:r>
            <a:r>
              <a:rPr lang="en"/>
              <a:t>  (AlexNet) (2012):</a:t>
            </a:r>
          </a:p>
          <a:p>
            <a:pPr indent="-355600" lvl="0" marL="457200" marR="0" rtl="0" algn="l">
              <a:lnSpc>
                <a:spcPct val="100000"/>
              </a:lnSpc>
              <a:spcBef>
                <a:spcPts val="600"/>
              </a:spcBef>
              <a:spcAft>
                <a:spcPts val="0"/>
              </a:spcAft>
              <a:buSzPts val="2000"/>
              <a:buChar char="●"/>
            </a:pPr>
            <a:r>
              <a:rPr lang="en"/>
              <a:t>Two NVIDIA GTX 580 GPUs.</a:t>
            </a:r>
          </a:p>
          <a:p>
            <a:pPr indent="-355600" lvl="0" marL="457200" marR="0" rtl="0" algn="l">
              <a:lnSpc>
                <a:spcPct val="100000"/>
              </a:lnSpc>
              <a:spcBef>
                <a:spcPts val="0"/>
              </a:spcBef>
              <a:spcAft>
                <a:spcPts val="0"/>
              </a:spcAft>
              <a:buSzPts val="2000"/>
              <a:buChar char="●"/>
            </a:pPr>
            <a:r>
              <a:rPr lang="en"/>
              <a:t>5-6 days of training time to find parameters for an architecture.</a:t>
            </a:r>
          </a:p>
          <a:p>
            <a:pPr indent="-355600" lvl="1" marL="914400" marR="0" rtl="0" algn="l">
              <a:lnSpc>
                <a:spcPct val="100000"/>
              </a:lnSpc>
              <a:spcBef>
                <a:spcPts val="0"/>
              </a:spcBef>
              <a:spcAft>
                <a:spcPts val="0"/>
              </a:spcAft>
              <a:buSzPts val="2000"/>
              <a:buChar char="○"/>
            </a:pPr>
            <a:r>
              <a:rPr lang="en"/>
              <a:t>“All of our experiments suggest that our results can be improved simply by waiting for faster GPUs and bigger datasets to become available.”</a:t>
            </a:r>
            <a:br>
              <a:rPr lang="en"/>
            </a:b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69850" lvl="0" marL="0" rtl="0">
              <a:spcBef>
                <a:spcPts val="0"/>
              </a:spcBef>
              <a:buClr>
                <a:schemeClr val="dk1"/>
              </a:buClr>
              <a:buSzPts val="1100"/>
              <a:buFont typeface="Arial"/>
              <a:buNone/>
            </a:pPr>
            <a:r>
              <a:rPr lang="en"/>
              <a:t>What Changed by 2012</a:t>
            </a:r>
          </a:p>
        </p:txBody>
      </p:sp>
      <p:sp>
        <p:nvSpPr>
          <p:cNvPr id="575" name="Shape 575"/>
          <p:cNvSpPr txBox="1"/>
          <p:nvPr>
            <p:ph idx="1" type="body"/>
          </p:nvPr>
        </p:nvSpPr>
        <p:spPr>
          <a:xfrm>
            <a:off x="243000" y="556500"/>
            <a:ext cx="87642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b="1" lang="en"/>
              <a:t>Nonlinearity:</a:t>
            </a:r>
          </a:p>
          <a:p>
            <a:pPr indent="-355600" lvl="0" marL="457200" marR="0" rtl="0" algn="l">
              <a:lnSpc>
                <a:spcPct val="100000"/>
              </a:lnSpc>
              <a:spcBef>
                <a:spcPts val="600"/>
              </a:spcBef>
              <a:spcAft>
                <a:spcPts val="0"/>
              </a:spcAft>
              <a:buSzPts val="2000"/>
              <a:buChar char="●"/>
            </a:pPr>
            <a:r>
              <a:rPr lang="en"/>
              <a:t>Went from Sigmoid activation function to ReLU activation function.</a:t>
            </a:r>
          </a:p>
          <a:p>
            <a:pPr indent="-355600" lvl="1" marL="914400" marR="0" rtl="0" algn="l">
              <a:lnSpc>
                <a:spcPct val="100000"/>
              </a:lnSpc>
              <a:spcBef>
                <a:spcPts val="0"/>
              </a:spcBef>
              <a:spcAft>
                <a:spcPts val="0"/>
              </a:spcAft>
              <a:buSzPts val="2000"/>
              <a:buChar char="○"/>
            </a:pPr>
            <a:r>
              <a:rPr lang="en"/>
              <a:t>Roughly 10 times faster optimization! [5 days vs. 50 days]</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b="1" lang="en"/>
              <a:t>Regularization:</a:t>
            </a:r>
          </a:p>
          <a:p>
            <a:pPr indent="-355600" lvl="0" marL="457200" marR="0" rtl="0" algn="l">
              <a:lnSpc>
                <a:spcPct val="100000"/>
              </a:lnSpc>
              <a:spcBef>
                <a:spcPts val="600"/>
              </a:spcBef>
              <a:spcAft>
                <a:spcPts val="0"/>
              </a:spcAft>
              <a:buSzPts val="2000"/>
              <a:buChar char="●"/>
            </a:pPr>
            <a:r>
              <a:rPr lang="en"/>
              <a:t>Drop out (zeroing out features randomly during training)</a:t>
            </a:r>
          </a:p>
          <a:p>
            <a:pPr indent="-355600" lvl="0" marL="457200" marR="0" rtl="0" algn="l">
              <a:lnSpc>
                <a:spcPct val="100000"/>
              </a:lnSpc>
              <a:spcBef>
                <a:spcPts val="0"/>
              </a:spcBef>
              <a:spcAft>
                <a:spcPts val="0"/>
              </a:spcAft>
              <a:buSzPts val="2000"/>
              <a:buChar char="●"/>
            </a:pPr>
            <a:r>
              <a:rPr lang="en"/>
              <a:t>(Training data augmentation: Didn’t discuss. Old idea, but now more compute power)</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b="1" lang="en"/>
              <a:t>General Optimization Know-How (e.g. EE127)</a:t>
            </a:r>
          </a:p>
          <a:p>
            <a:pPr indent="0" lvl="0" marL="0" marR="0" rtl="0" algn="l">
              <a:lnSpc>
                <a:spcPct val="100000"/>
              </a:lnSpc>
              <a:spcBef>
                <a:spcPts val="6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Computer Vision History</a:t>
            </a:r>
          </a:p>
        </p:txBody>
      </p:sp>
      <p:sp>
        <p:nvSpPr>
          <p:cNvPr id="581" name="Shape 581"/>
          <p:cNvSpPr txBox="1"/>
          <p:nvPr>
            <p:ph idx="1" type="body"/>
          </p:nvPr>
        </p:nvSpPr>
        <p:spPr>
          <a:xfrm>
            <a:off x="243000" y="556500"/>
            <a:ext cx="8764200" cy="40632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b="1" lang="en"/>
              <a:t>State of the art until 2012:</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b="1"/>
          </a:p>
          <a:p>
            <a:pPr indent="0" lvl="0" marL="0" marR="0" rtl="0" algn="l">
              <a:lnSpc>
                <a:spcPct val="100000"/>
              </a:lnSpc>
              <a:spcBef>
                <a:spcPts val="600"/>
              </a:spcBef>
              <a:spcAft>
                <a:spcPts val="0"/>
              </a:spcAft>
              <a:buNone/>
            </a:pPr>
            <a:r>
              <a:t/>
            </a:r>
            <a:endParaRPr b="1"/>
          </a:p>
          <a:p>
            <a:pPr indent="0" lvl="0" marL="0" marR="0" rtl="0" algn="l">
              <a:lnSpc>
                <a:spcPct val="100000"/>
              </a:lnSpc>
              <a:spcBef>
                <a:spcPts val="600"/>
              </a:spcBef>
              <a:spcAft>
                <a:spcPts val="0"/>
              </a:spcAft>
              <a:buNone/>
            </a:pPr>
            <a:r>
              <a:rPr b="1" lang="en"/>
              <a:t>AlexNet (2012): Krizhevsky, Sutskever, Hinton</a:t>
            </a:r>
          </a:p>
          <a:p>
            <a:pPr indent="-355600" lvl="0" marL="457200" marR="0" rtl="0" algn="l">
              <a:lnSpc>
                <a:spcPct val="100000"/>
              </a:lnSpc>
              <a:spcBef>
                <a:spcPts val="600"/>
              </a:spcBef>
              <a:spcAft>
                <a:spcPts val="0"/>
              </a:spcAft>
              <a:buSzPts val="2000"/>
              <a:buChar char="●"/>
            </a:pPr>
            <a:r>
              <a:rPr lang="en"/>
              <a:t>60 million learned parameters (now up to billions)</a:t>
            </a:r>
          </a:p>
          <a:p>
            <a:pPr indent="-355600" lvl="0" marL="457200" marR="0" rtl="0" algn="l">
              <a:lnSpc>
                <a:spcPct val="100000"/>
              </a:lnSpc>
              <a:spcBef>
                <a:spcPts val="0"/>
              </a:spcBef>
              <a:spcAft>
                <a:spcPts val="0"/>
              </a:spcAft>
              <a:buSzPts val="2000"/>
              <a:buChar char="●"/>
            </a:pPr>
            <a:r>
              <a:rPr lang="en"/>
              <a:t>1.2 million training images</a:t>
            </a:r>
          </a:p>
        </p:txBody>
      </p:sp>
      <p:sp>
        <p:nvSpPr>
          <p:cNvPr id="582" name="Shape 582"/>
          <p:cNvSpPr/>
          <p:nvPr/>
        </p:nvSpPr>
        <p:spPr>
          <a:xfrm>
            <a:off x="735350" y="1277225"/>
            <a:ext cx="11631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Input image</a:t>
            </a:r>
          </a:p>
        </p:txBody>
      </p:sp>
      <p:sp>
        <p:nvSpPr>
          <p:cNvPr id="583" name="Shape 583"/>
          <p:cNvSpPr/>
          <p:nvPr/>
        </p:nvSpPr>
        <p:spPr>
          <a:xfrm>
            <a:off x="2327925" y="1208075"/>
            <a:ext cx="2871600" cy="4953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
              <a:t>Hand-engineered</a:t>
            </a:r>
            <a:r>
              <a:rPr lang="en"/>
              <a:t> Featurizer</a:t>
            </a:r>
            <a:r>
              <a:rPr lang="en"/>
              <a:t> </a:t>
            </a:r>
            <a:r>
              <a:rPr lang="en"/>
              <a:t>(HOG, SIFT, DAISY)</a:t>
            </a:r>
          </a:p>
        </p:txBody>
      </p:sp>
      <p:sp>
        <p:nvSpPr>
          <p:cNvPr id="584" name="Shape 584"/>
          <p:cNvSpPr/>
          <p:nvPr/>
        </p:nvSpPr>
        <p:spPr>
          <a:xfrm>
            <a:off x="6195775" y="1208075"/>
            <a:ext cx="764700" cy="4953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SVM</a:t>
            </a:r>
          </a:p>
        </p:txBody>
      </p:sp>
      <p:sp>
        <p:nvSpPr>
          <p:cNvPr id="585" name="Shape 585"/>
          <p:cNvSpPr/>
          <p:nvPr/>
        </p:nvSpPr>
        <p:spPr>
          <a:xfrm>
            <a:off x="7785600" y="1148277"/>
            <a:ext cx="764700" cy="609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“cat”</a:t>
            </a:r>
          </a:p>
        </p:txBody>
      </p:sp>
      <p:cxnSp>
        <p:nvCxnSpPr>
          <p:cNvPr id="586" name="Shape 586"/>
          <p:cNvCxnSpPr>
            <a:stCxn id="582" idx="3"/>
            <a:endCxn id="583" idx="1"/>
          </p:cNvCxnSpPr>
          <p:nvPr/>
        </p:nvCxnSpPr>
        <p:spPr>
          <a:xfrm>
            <a:off x="1898450" y="1455725"/>
            <a:ext cx="429600" cy="0"/>
          </a:xfrm>
          <a:prstGeom prst="straightConnector1">
            <a:avLst/>
          </a:prstGeom>
          <a:noFill/>
          <a:ln cap="flat" cmpd="sng" w="9525">
            <a:solidFill>
              <a:schemeClr val="dk2"/>
            </a:solidFill>
            <a:prstDash val="solid"/>
            <a:round/>
            <a:headEnd len="lg" w="lg" type="none"/>
            <a:tailEnd len="lg" w="lg" type="none"/>
          </a:ln>
        </p:spPr>
      </p:cxnSp>
      <p:cxnSp>
        <p:nvCxnSpPr>
          <p:cNvPr id="587" name="Shape 587"/>
          <p:cNvCxnSpPr>
            <a:stCxn id="583" idx="3"/>
            <a:endCxn id="584" idx="1"/>
          </p:cNvCxnSpPr>
          <p:nvPr/>
        </p:nvCxnSpPr>
        <p:spPr>
          <a:xfrm>
            <a:off x="5199525" y="1455725"/>
            <a:ext cx="996300" cy="0"/>
          </a:xfrm>
          <a:prstGeom prst="straightConnector1">
            <a:avLst/>
          </a:prstGeom>
          <a:noFill/>
          <a:ln cap="flat" cmpd="sng" w="9525">
            <a:solidFill>
              <a:schemeClr val="dk2"/>
            </a:solidFill>
            <a:prstDash val="solid"/>
            <a:round/>
            <a:headEnd len="lg" w="lg" type="none"/>
            <a:tailEnd len="lg" w="lg" type="none"/>
          </a:ln>
        </p:spPr>
      </p:cxnSp>
      <p:cxnSp>
        <p:nvCxnSpPr>
          <p:cNvPr id="588" name="Shape 588"/>
          <p:cNvCxnSpPr>
            <a:stCxn id="584" idx="3"/>
            <a:endCxn id="585" idx="1"/>
          </p:cNvCxnSpPr>
          <p:nvPr/>
        </p:nvCxnSpPr>
        <p:spPr>
          <a:xfrm flipH="1" rot="10800000">
            <a:off x="6960475" y="1453325"/>
            <a:ext cx="825000" cy="2400"/>
          </a:xfrm>
          <a:prstGeom prst="straightConnector1">
            <a:avLst/>
          </a:prstGeom>
          <a:noFill/>
          <a:ln cap="flat" cmpd="sng" w="9525">
            <a:solidFill>
              <a:schemeClr val="dk2"/>
            </a:solidFill>
            <a:prstDash val="solid"/>
            <a:round/>
            <a:headEnd len="lg" w="lg" type="none"/>
            <a:tailEnd len="lg" w="lg" type="none"/>
          </a:ln>
        </p:spPr>
      </p:cxnSp>
      <p:sp>
        <p:nvSpPr>
          <p:cNvPr id="589" name="Shape 589"/>
          <p:cNvSpPr/>
          <p:nvPr/>
        </p:nvSpPr>
        <p:spPr>
          <a:xfrm>
            <a:off x="794225" y="3557000"/>
            <a:ext cx="1163100" cy="3570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Input image</a:t>
            </a:r>
          </a:p>
        </p:txBody>
      </p:sp>
      <p:sp>
        <p:nvSpPr>
          <p:cNvPr id="590" name="Shape 590"/>
          <p:cNvSpPr/>
          <p:nvPr/>
        </p:nvSpPr>
        <p:spPr>
          <a:xfrm>
            <a:off x="3529800" y="3487850"/>
            <a:ext cx="2871600" cy="4953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8-layer neural network with 60 million parameters</a:t>
            </a:r>
          </a:p>
        </p:txBody>
      </p:sp>
      <p:sp>
        <p:nvSpPr>
          <p:cNvPr id="591" name="Shape 591"/>
          <p:cNvSpPr/>
          <p:nvPr/>
        </p:nvSpPr>
        <p:spPr>
          <a:xfrm>
            <a:off x="7844475" y="3428052"/>
            <a:ext cx="764700" cy="609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“cat”</a:t>
            </a:r>
          </a:p>
        </p:txBody>
      </p:sp>
      <p:cxnSp>
        <p:nvCxnSpPr>
          <p:cNvPr id="592" name="Shape 592"/>
          <p:cNvCxnSpPr>
            <a:stCxn id="589" idx="3"/>
            <a:endCxn id="590" idx="1"/>
          </p:cNvCxnSpPr>
          <p:nvPr/>
        </p:nvCxnSpPr>
        <p:spPr>
          <a:xfrm>
            <a:off x="1957325" y="3735500"/>
            <a:ext cx="1572600" cy="0"/>
          </a:xfrm>
          <a:prstGeom prst="straightConnector1">
            <a:avLst/>
          </a:prstGeom>
          <a:noFill/>
          <a:ln cap="flat" cmpd="sng" w="9525">
            <a:solidFill>
              <a:schemeClr val="dk2"/>
            </a:solidFill>
            <a:prstDash val="solid"/>
            <a:round/>
            <a:headEnd len="lg" w="lg" type="none"/>
            <a:tailEnd len="lg" w="lg" type="none"/>
          </a:ln>
        </p:spPr>
      </p:cxnSp>
      <p:cxnSp>
        <p:nvCxnSpPr>
          <p:cNvPr id="593" name="Shape 593"/>
          <p:cNvCxnSpPr>
            <a:stCxn id="590" idx="3"/>
            <a:endCxn id="591" idx="1"/>
          </p:cNvCxnSpPr>
          <p:nvPr/>
        </p:nvCxnSpPr>
        <p:spPr>
          <a:xfrm flipH="1" rot="10800000">
            <a:off x="6401400" y="3733100"/>
            <a:ext cx="1443000" cy="24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a:spcBef>
                <a:spcPts val="0"/>
              </a:spcBef>
              <a:buNone/>
            </a:pPr>
            <a:r>
              <a:rPr lang="en"/>
              <a:t>AI Will Fundamentally Change Society</a:t>
            </a:r>
          </a:p>
        </p:txBody>
      </p:sp>
      <p:sp>
        <p:nvSpPr>
          <p:cNvPr descr="Autonomous Intersection Management (AIM) is a new intersection control protocol that exploits autonomous vehicles' extraordinary capabilities of control, sensing, and communication to make traffic management at intersections much more efficient than traditional control mechanisms such as traffic signals and stop signs. This video illustrates the principle behind this new traffic control protocol and demonstrates its potential using Marvin, the autonomous vehicle developed at the University of Texas at Austin." id="599" name="Shape 599" title="Autonomous Intersection Management: Traffic Control for the Future">
            <a:hlinkClick r:id="rId3"/>
          </p:cNvPr>
          <p:cNvSpPr/>
          <p:nvPr/>
        </p:nvSpPr>
        <p:spPr>
          <a:xfrm>
            <a:off x="2286000" y="1380925"/>
            <a:ext cx="4572000" cy="3429000"/>
          </a:xfrm>
          <a:prstGeom prst="rect">
            <a:avLst/>
          </a:prstGeom>
          <a:blipFill>
            <a:blip r:embed="rId4">
              <a:alphaModFix/>
            </a:blip>
            <a:stretch>
              <a:fillRect/>
            </a:stretch>
          </a:blipFill>
          <a:ln>
            <a:noFill/>
          </a:ln>
        </p:spPr>
      </p:sp>
      <p:sp>
        <p:nvSpPr>
          <p:cNvPr id="600" name="Shape 600"/>
          <p:cNvSpPr txBox="1"/>
          <p:nvPr/>
        </p:nvSpPr>
        <p:spPr>
          <a:xfrm>
            <a:off x="317950" y="720100"/>
            <a:ext cx="8893500" cy="907200"/>
          </a:xfrm>
          <a:prstGeom prst="rect">
            <a:avLst/>
          </a:prstGeom>
          <a:noFill/>
          <a:ln>
            <a:noFill/>
          </a:ln>
        </p:spPr>
        <p:txBody>
          <a:bodyPr anchorCtr="0" anchor="t" bIns="91425" lIns="91425" rIns="91425" wrap="square" tIns="91425">
            <a:noAutofit/>
          </a:bodyPr>
          <a:lstStyle/>
          <a:p>
            <a:pPr indent="0" lvl="0" marL="0">
              <a:spcBef>
                <a:spcPts val="0"/>
              </a:spcBef>
              <a:buNone/>
            </a:pPr>
            <a:r>
              <a:rPr lang="en"/>
              <a:t>Tesla Self Driving Demo: </a:t>
            </a:r>
            <a:r>
              <a:rPr lang="en" u="sng">
                <a:solidFill>
                  <a:schemeClr val="hlink"/>
                </a:solidFill>
                <a:hlinkClick r:id="rId5"/>
              </a:rPr>
              <a:t>https://www.facebook.com/tesla/videos/10154712005882801/?pnref=story</a:t>
            </a:r>
          </a:p>
          <a:p>
            <a:pPr indent="0" lvl="0" mar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The Long View</a:t>
            </a:r>
          </a:p>
        </p:txBody>
      </p:sp>
      <p:sp>
        <p:nvSpPr>
          <p:cNvPr id="606" name="Shape 606"/>
          <p:cNvSpPr txBox="1"/>
          <p:nvPr>
            <p:ph idx="1" type="body"/>
          </p:nvPr>
        </p:nvSpPr>
        <p:spPr>
          <a:xfrm>
            <a:off x="243000" y="556500"/>
            <a:ext cx="8443800" cy="4153800"/>
          </a:xfrm>
          <a:prstGeom prst="rect">
            <a:avLst/>
          </a:prstGeom>
        </p:spPr>
        <p:txBody>
          <a:bodyPr anchorCtr="0" anchor="t" bIns="91425" lIns="91425" rIns="91425" wrap="square" tIns="91425">
            <a:noAutofit/>
          </a:bodyPr>
          <a:lstStyle/>
          <a:p>
            <a:pPr indent="0" lvl="0" marL="0" rtl="0">
              <a:spcBef>
                <a:spcPts val="0"/>
              </a:spcBef>
              <a:buNone/>
            </a:pPr>
            <a:r>
              <a:rPr lang="en"/>
              <a:t>Leaving a bunch of hydrogen lying around in space seems to result in rather complex outcomes.</a:t>
            </a:r>
          </a:p>
        </p:txBody>
      </p:sp>
      <p:pic>
        <p:nvPicPr>
          <p:cNvPr id="607" name="Shape 607"/>
          <p:cNvPicPr preferRelativeResize="0"/>
          <p:nvPr/>
        </p:nvPicPr>
        <p:blipFill>
          <a:blip r:embed="rId3">
            <a:alphaModFix/>
          </a:blip>
          <a:stretch>
            <a:fillRect/>
          </a:stretch>
        </p:blipFill>
        <p:spPr>
          <a:xfrm>
            <a:off x="317925" y="1821200"/>
            <a:ext cx="4225348" cy="2585076"/>
          </a:xfrm>
          <a:prstGeom prst="rect">
            <a:avLst/>
          </a:prstGeom>
          <a:noFill/>
          <a:ln>
            <a:noFill/>
          </a:ln>
        </p:spPr>
      </p:pic>
      <p:pic>
        <p:nvPicPr>
          <p:cNvPr id="608" name="Shape 608"/>
          <p:cNvPicPr preferRelativeResize="0"/>
          <p:nvPr/>
        </p:nvPicPr>
        <p:blipFill>
          <a:blip r:embed="rId4">
            <a:alphaModFix/>
          </a:blip>
          <a:stretch>
            <a:fillRect/>
          </a:stretch>
        </p:blipFill>
        <p:spPr>
          <a:xfrm>
            <a:off x="5561050" y="1130913"/>
            <a:ext cx="2835350" cy="3725826"/>
          </a:xfrm>
          <a:prstGeom prst="rect">
            <a:avLst/>
          </a:prstGeom>
          <a:noFill/>
          <a:ln>
            <a:noFill/>
          </a:ln>
        </p:spPr>
      </p:pic>
      <p:sp>
        <p:nvSpPr>
          <p:cNvPr id="609" name="Shape 609"/>
          <p:cNvSpPr txBox="1"/>
          <p:nvPr/>
        </p:nvSpPr>
        <p:spPr>
          <a:xfrm>
            <a:off x="6799150" y="4807480"/>
            <a:ext cx="1291500" cy="321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u="sng">
                <a:solidFill>
                  <a:schemeClr val="hlink"/>
                </a:solidFill>
                <a:hlinkClick r:id="rId5"/>
              </a:rPr>
              <a:t>Link</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 name="Shape 46"/>
        <p:cNvGrpSpPr/>
        <p:nvPr/>
      </p:nvGrpSpPr>
      <p:grpSpPr>
        <a:xfrm>
          <a:off x="0" y="0"/>
          <a:ext cx="0" cy="0"/>
          <a:chOff x="0" y="0"/>
          <a:chExt cx="0" cy="0"/>
        </a:xfrm>
      </p:grpSpPr>
      <p:sp>
        <p:nvSpPr>
          <p:cNvPr id="47" name="Shape 47"/>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188</a:t>
            </a:r>
          </a:p>
        </p:txBody>
      </p:sp>
      <p:sp>
        <p:nvSpPr>
          <p:cNvPr id="48" name="Shape 48"/>
          <p:cNvSpPr txBox="1"/>
          <p:nvPr>
            <p:ph idx="1" type="body"/>
          </p:nvPr>
        </p:nvSpPr>
        <p:spPr>
          <a:xfrm>
            <a:off x="243000" y="556500"/>
            <a:ext cx="87951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lang="en"/>
              <a:t>Throughout 188, we learned to maximize our expected utility.</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Three main parts to course:</a:t>
            </a:r>
          </a:p>
          <a:p>
            <a:pPr indent="-355600" lvl="0" marL="457200" marR="0" rtl="0" algn="l">
              <a:lnSpc>
                <a:spcPct val="100000"/>
              </a:lnSpc>
              <a:spcBef>
                <a:spcPts val="600"/>
              </a:spcBef>
              <a:spcAft>
                <a:spcPts val="0"/>
              </a:spcAft>
              <a:buSzPts val="2000"/>
              <a:buChar char="●"/>
            </a:pPr>
            <a:r>
              <a:rPr lang="en"/>
              <a:t>Part I: Search (culminating in A* for state space search, Min-Conflicts and CSP-Backtracking for CSPs, Policy/Value Iteration for MDPs, Q-Learning for RL)</a:t>
            </a:r>
          </a:p>
          <a:p>
            <a:pPr indent="-355600" lvl="0" marL="457200" marR="0" rtl="0" algn="l">
              <a:lnSpc>
                <a:spcPct val="100000"/>
              </a:lnSpc>
              <a:spcBef>
                <a:spcPts val="0"/>
              </a:spcBef>
              <a:spcAft>
                <a:spcPts val="0"/>
              </a:spcAft>
              <a:buSzPts val="2000"/>
              <a:buChar char="●"/>
            </a:pPr>
            <a:r>
              <a:rPr lang="en"/>
              <a:t>Part II: Probabilistic Inference (culminating in Variable Elimination and Gibbs Sampling for Inference, and ideas of VPI/Decision Networks for solving real problems).</a:t>
            </a:r>
          </a:p>
          <a:p>
            <a:pPr indent="-355600" lvl="0" marL="457200" marR="0" rtl="0" algn="l">
              <a:lnSpc>
                <a:spcPct val="100000"/>
              </a:lnSpc>
              <a:spcBef>
                <a:spcPts val="0"/>
              </a:spcBef>
              <a:spcAft>
                <a:spcPts val="0"/>
              </a:spcAft>
              <a:buSzPts val="2000"/>
              <a:buChar char="●"/>
            </a:pPr>
            <a:r>
              <a:rPr lang="en"/>
              <a:t>Part III: Machine Learning (culminating in Neural Networks for classification and Backpropagation+Gradient Descent for training).</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History of Biological Intelligence</a:t>
            </a:r>
          </a:p>
        </p:txBody>
      </p:sp>
      <p:pic>
        <p:nvPicPr>
          <p:cNvPr id="615" name="Shape 615"/>
          <p:cNvPicPr preferRelativeResize="0"/>
          <p:nvPr/>
        </p:nvPicPr>
        <p:blipFill>
          <a:blip r:embed="rId3">
            <a:alphaModFix/>
          </a:blip>
          <a:stretch>
            <a:fillRect/>
          </a:stretch>
        </p:blipFill>
        <p:spPr>
          <a:xfrm>
            <a:off x="857250" y="647700"/>
            <a:ext cx="7429500" cy="4495800"/>
          </a:xfrm>
          <a:prstGeom prst="rect">
            <a:avLst/>
          </a:prstGeom>
          <a:noFill/>
          <a:ln>
            <a:noFill/>
          </a:ln>
        </p:spPr>
      </p:pic>
      <p:sp>
        <p:nvSpPr>
          <p:cNvPr id="616" name="Shape 616"/>
          <p:cNvSpPr txBox="1"/>
          <p:nvPr/>
        </p:nvSpPr>
        <p:spPr>
          <a:xfrm>
            <a:off x="7064025" y="4657850"/>
            <a:ext cx="739500" cy="397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u="sng">
                <a:solidFill>
                  <a:schemeClr val="hlink"/>
                </a:solidFill>
                <a:hlinkClick r:id="rId4"/>
              </a:rPr>
              <a:t>Link</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Human Equivalent AI?</a:t>
            </a:r>
          </a:p>
        </p:txBody>
      </p:sp>
      <p:sp>
        <p:nvSpPr>
          <p:cNvPr id="622" name="Shape 622"/>
          <p:cNvSpPr txBox="1"/>
          <p:nvPr>
            <p:ph idx="1" type="body"/>
          </p:nvPr>
        </p:nvSpPr>
        <p:spPr>
          <a:xfrm>
            <a:off x="243000" y="556500"/>
            <a:ext cx="87642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lang="en"/>
              <a:t>The ultimate achievement of AI would be human-equivalent intelligence.</a:t>
            </a:r>
          </a:p>
          <a:p>
            <a:pPr indent="-355600" lvl="0" marL="457200" marR="0" rtl="0" algn="l">
              <a:lnSpc>
                <a:spcPct val="100000"/>
              </a:lnSpc>
              <a:spcBef>
                <a:spcPts val="600"/>
              </a:spcBef>
              <a:spcAft>
                <a:spcPts val="0"/>
              </a:spcAft>
              <a:buSzPts val="2000"/>
              <a:buChar char="●"/>
            </a:pPr>
            <a:r>
              <a:rPr lang="en"/>
              <a:t>Assuming the world is purely physical (physical reductionism), cognition is achievable in ~50 watts and 3 pounds of hardware.</a:t>
            </a:r>
          </a:p>
          <a:p>
            <a:pPr indent="-355600" lvl="0" marL="457200" marR="0" rtl="0" algn="l">
              <a:lnSpc>
                <a:spcPct val="100000"/>
              </a:lnSpc>
              <a:spcBef>
                <a:spcPts val="0"/>
              </a:spcBef>
              <a:spcAft>
                <a:spcPts val="0"/>
              </a:spcAft>
              <a:buSzPts val="2000"/>
              <a:buChar char="●"/>
            </a:pPr>
            <a:r>
              <a:rPr lang="en"/>
              <a:t>Assuming that evolution is correct, possible to arrive at this design through a very crude and slow training process. </a:t>
            </a:r>
          </a:p>
          <a:p>
            <a:pPr indent="-355600" lvl="0" marL="457200" marR="0" rtl="0" algn="l">
              <a:lnSpc>
                <a:spcPct val="100000"/>
              </a:lnSpc>
              <a:spcBef>
                <a:spcPts val="0"/>
              </a:spcBef>
              <a:spcAft>
                <a:spcPts val="0"/>
              </a:spcAft>
              <a:buSzPts val="2000"/>
              <a:buChar char="●"/>
            </a:pPr>
            <a:r>
              <a:rPr lang="en"/>
              <a:t>Conceivable that in decades, centuries, or millennia that our human-directed-evolution-of-machines will arrive at human equivalent intelligence.</a:t>
            </a:r>
          </a:p>
          <a:p>
            <a:pPr indent="-355600" lvl="1" marL="914400" marR="0" rtl="0" algn="l">
              <a:lnSpc>
                <a:spcPct val="100000"/>
              </a:lnSpc>
              <a:spcBef>
                <a:spcPts val="0"/>
              </a:spcBef>
              <a:spcAft>
                <a:spcPts val="0"/>
              </a:spcAft>
              <a:buSzPts val="2000"/>
              <a:buChar char="○"/>
            </a:pPr>
            <a:r>
              <a:rPr lang="en"/>
              <a:t>“...we might very well see relatively slow and incremental progress that doesn’t really raise any alarm bells until we are just one step away from something that is radically superintelligent.” - Nick Bostrom</a:t>
            </a:r>
          </a:p>
          <a:p>
            <a:pPr indent="-355600" lvl="0" marL="457200" marR="0" rtl="0" algn="l">
              <a:lnSpc>
                <a:spcPct val="100000"/>
              </a:lnSpc>
              <a:spcBef>
                <a:spcPts val="0"/>
              </a:spcBef>
              <a:spcAft>
                <a:spcPts val="0"/>
              </a:spcAft>
              <a:buSzPts val="2000"/>
              <a:buChar char="●"/>
            </a:pPr>
            <a:r>
              <a:rPr lang="en"/>
              <a:t>Then what?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Effect filter="fade" transition="in">
                                      <p:cBhvr>
                                        <p:cTn dur="1"/>
                                        <p:tgtEl>
                                          <p:spTgt spid="6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animEffect filter="fade" transition="in">
                                      <p:cBhvr>
                                        <p:cTn dur="1"/>
                                        <p:tgtEl>
                                          <p:spTgt spid="6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2" st="2"/>
                                            </p:txEl>
                                          </p:spTgt>
                                        </p:tgtEl>
                                        <p:attrNameLst>
                                          <p:attrName>style.visibility</p:attrName>
                                        </p:attrNameLst>
                                      </p:cBhvr>
                                      <p:to>
                                        <p:strVal val="visible"/>
                                      </p:to>
                                    </p:set>
                                    <p:animEffect filter="fade" transition="in">
                                      <p:cBhvr>
                                        <p:cTn dur="1"/>
                                        <p:tgtEl>
                                          <p:spTgt spid="6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3" st="3"/>
                                            </p:txEl>
                                          </p:spTgt>
                                        </p:tgtEl>
                                        <p:attrNameLst>
                                          <p:attrName>style.visibility</p:attrName>
                                        </p:attrNameLst>
                                      </p:cBhvr>
                                      <p:to>
                                        <p:strVal val="visible"/>
                                      </p:to>
                                    </p:set>
                                    <p:animEffect filter="fade" transition="in">
                                      <p:cBhvr>
                                        <p:cTn dur="1"/>
                                        <p:tgtEl>
                                          <p:spTgt spid="6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4" st="4"/>
                                            </p:txEl>
                                          </p:spTgt>
                                        </p:tgtEl>
                                        <p:attrNameLst>
                                          <p:attrName>style.visibility</p:attrName>
                                        </p:attrNameLst>
                                      </p:cBhvr>
                                      <p:to>
                                        <p:strVal val="visible"/>
                                      </p:to>
                                    </p:set>
                                    <p:animEffect filter="fade" transition="in">
                                      <p:cBhvr>
                                        <p:cTn dur="1"/>
                                        <p:tgtEl>
                                          <p:spTgt spid="6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5" st="5"/>
                                            </p:txEl>
                                          </p:spTgt>
                                        </p:tgtEl>
                                        <p:attrNameLst>
                                          <p:attrName>style.visibility</p:attrName>
                                        </p:attrNameLst>
                                      </p:cBhvr>
                                      <p:to>
                                        <p:strVal val="visible"/>
                                      </p:to>
                                    </p:set>
                                    <p:animEffect filter="fade" transition="in">
                                      <p:cBhvr>
                                        <p:cTn dur="1"/>
                                        <p:tgtEl>
                                          <p:spTgt spid="62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Future History of AI (Naive)</a:t>
            </a:r>
          </a:p>
        </p:txBody>
      </p:sp>
      <p:cxnSp>
        <p:nvCxnSpPr>
          <p:cNvPr id="628" name="Shape 628"/>
          <p:cNvCxnSpPr/>
          <p:nvPr/>
        </p:nvCxnSpPr>
        <p:spPr>
          <a:xfrm>
            <a:off x="1800225" y="812000"/>
            <a:ext cx="0" cy="4004700"/>
          </a:xfrm>
          <a:prstGeom prst="straightConnector1">
            <a:avLst/>
          </a:prstGeom>
          <a:noFill/>
          <a:ln cap="flat" cmpd="sng" w="28575">
            <a:solidFill>
              <a:schemeClr val="dk2"/>
            </a:solidFill>
            <a:prstDash val="solid"/>
            <a:round/>
            <a:headEnd len="lg" w="lg" type="none"/>
            <a:tailEnd len="lg" w="lg" type="none"/>
          </a:ln>
        </p:spPr>
      </p:cxnSp>
      <p:cxnSp>
        <p:nvCxnSpPr>
          <p:cNvPr id="629" name="Shape 629"/>
          <p:cNvCxnSpPr/>
          <p:nvPr/>
        </p:nvCxnSpPr>
        <p:spPr>
          <a:xfrm>
            <a:off x="1010325" y="4449200"/>
            <a:ext cx="7384500" cy="0"/>
          </a:xfrm>
          <a:prstGeom prst="straightConnector1">
            <a:avLst/>
          </a:prstGeom>
          <a:noFill/>
          <a:ln cap="flat" cmpd="sng" w="28575">
            <a:solidFill>
              <a:schemeClr val="dk2"/>
            </a:solidFill>
            <a:prstDash val="solid"/>
            <a:round/>
            <a:headEnd len="lg" w="lg" type="none"/>
            <a:tailEnd len="lg" w="lg" type="none"/>
          </a:ln>
        </p:spPr>
      </p:cxnSp>
      <p:cxnSp>
        <p:nvCxnSpPr>
          <p:cNvPr id="630" name="Shape 630"/>
          <p:cNvCxnSpPr/>
          <p:nvPr/>
        </p:nvCxnSpPr>
        <p:spPr>
          <a:xfrm>
            <a:off x="1346425" y="3488525"/>
            <a:ext cx="7035600" cy="0"/>
          </a:xfrm>
          <a:prstGeom prst="straightConnector1">
            <a:avLst/>
          </a:prstGeom>
          <a:noFill/>
          <a:ln cap="flat" cmpd="sng" w="19050">
            <a:solidFill>
              <a:srgbClr val="1155CC"/>
            </a:solidFill>
            <a:prstDash val="dash"/>
            <a:round/>
            <a:headEnd len="lg" w="lg" type="none"/>
            <a:tailEnd len="lg" w="lg" type="none"/>
          </a:ln>
        </p:spPr>
      </p:cxnSp>
      <p:cxnSp>
        <p:nvCxnSpPr>
          <p:cNvPr id="631" name="Shape 631"/>
          <p:cNvCxnSpPr/>
          <p:nvPr/>
        </p:nvCxnSpPr>
        <p:spPr>
          <a:xfrm>
            <a:off x="1346425" y="2802725"/>
            <a:ext cx="7035600" cy="0"/>
          </a:xfrm>
          <a:prstGeom prst="straightConnector1">
            <a:avLst/>
          </a:prstGeom>
          <a:noFill/>
          <a:ln cap="flat" cmpd="sng" w="19050">
            <a:solidFill>
              <a:srgbClr val="6AA84F"/>
            </a:solidFill>
            <a:prstDash val="dash"/>
            <a:round/>
            <a:headEnd len="lg" w="lg" type="none"/>
            <a:tailEnd len="lg" w="lg" type="none"/>
          </a:ln>
        </p:spPr>
      </p:cxnSp>
      <p:cxnSp>
        <p:nvCxnSpPr>
          <p:cNvPr id="632" name="Shape 632"/>
          <p:cNvCxnSpPr/>
          <p:nvPr/>
        </p:nvCxnSpPr>
        <p:spPr>
          <a:xfrm>
            <a:off x="1346425" y="2116925"/>
            <a:ext cx="7035600" cy="0"/>
          </a:xfrm>
          <a:prstGeom prst="straightConnector1">
            <a:avLst/>
          </a:prstGeom>
          <a:noFill/>
          <a:ln cap="flat" cmpd="sng" w="19050">
            <a:solidFill>
              <a:srgbClr val="E69138"/>
            </a:solidFill>
            <a:prstDash val="dash"/>
            <a:round/>
            <a:headEnd len="lg" w="lg" type="none"/>
            <a:tailEnd len="lg" w="lg" type="none"/>
          </a:ln>
        </p:spPr>
      </p:cxnSp>
      <p:cxnSp>
        <p:nvCxnSpPr>
          <p:cNvPr id="633" name="Shape 633"/>
          <p:cNvCxnSpPr/>
          <p:nvPr/>
        </p:nvCxnSpPr>
        <p:spPr>
          <a:xfrm>
            <a:off x="1346425" y="1964525"/>
            <a:ext cx="7035600" cy="0"/>
          </a:xfrm>
          <a:prstGeom prst="straightConnector1">
            <a:avLst/>
          </a:prstGeom>
          <a:noFill/>
          <a:ln cap="flat" cmpd="sng" w="19050">
            <a:solidFill>
              <a:srgbClr val="FF0000"/>
            </a:solidFill>
            <a:prstDash val="dash"/>
            <a:round/>
            <a:headEnd len="lg" w="lg" type="none"/>
            <a:tailEnd len="lg" w="lg" type="none"/>
          </a:ln>
        </p:spPr>
      </p:cxnSp>
      <p:sp>
        <p:nvSpPr>
          <p:cNvPr id="634" name="Shape 634"/>
          <p:cNvSpPr txBox="1"/>
          <p:nvPr/>
        </p:nvSpPr>
        <p:spPr>
          <a:xfrm>
            <a:off x="90600" y="1640675"/>
            <a:ext cx="17619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0000"/>
                </a:solidFill>
              </a:rPr>
              <a:t>Nobel Prize Human</a:t>
            </a:r>
          </a:p>
        </p:txBody>
      </p:sp>
      <p:sp>
        <p:nvSpPr>
          <p:cNvPr id="635" name="Shape 635"/>
          <p:cNvSpPr txBox="1"/>
          <p:nvPr/>
        </p:nvSpPr>
        <p:spPr>
          <a:xfrm>
            <a:off x="690575" y="2024386"/>
            <a:ext cx="13416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B45F06"/>
                </a:solidFill>
              </a:rPr>
              <a:t>Idiot Human</a:t>
            </a:r>
          </a:p>
        </p:txBody>
      </p:sp>
      <p:sp>
        <p:nvSpPr>
          <p:cNvPr id="636" name="Shape 636"/>
          <p:cNvSpPr txBox="1"/>
          <p:nvPr/>
        </p:nvSpPr>
        <p:spPr>
          <a:xfrm>
            <a:off x="861164" y="2444857"/>
            <a:ext cx="8268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6AA84F"/>
                </a:solidFill>
              </a:rPr>
              <a:t>Chimp</a:t>
            </a:r>
          </a:p>
        </p:txBody>
      </p:sp>
      <p:sp>
        <p:nvSpPr>
          <p:cNvPr id="637" name="Shape 637"/>
          <p:cNvSpPr txBox="1"/>
          <p:nvPr/>
        </p:nvSpPr>
        <p:spPr>
          <a:xfrm>
            <a:off x="937364" y="3130657"/>
            <a:ext cx="8268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3C78D8"/>
                </a:solidFill>
              </a:rPr>
              <a:t>Mouse</a:t>
            </a:r>
          </a:p>
        </p:txBody>
      </p:sp>
      <p:sp>
        <p:nvSpPr>
          <p:cNvPr id="638" name="Shape 638"/>
          <p:cNvSpPr/>
          <p:nvPr/>
        </p:nvSpPr>
        <p:spPr>
          <a:xfrm>
            <a:off x="1818600" y="1003850"/>
            <a:ext cx="4996550" cy="3435125"/>
          </a:xfrm>
          <a:custGeom>
            <a:pathLst>
              <a:path extrusionOk="0" h="137405" w="199862">
                <a:moveTo>
                  <a:pt x="0" y="137405"/>
                </a:moveTo>
                <a:cubicBezTo>
                  <a:pt x="40536" y="126492"/>
                  <a:pt x="82375" y="112110"/>
                  <a:pt x="114626" y="85236"/>
                </a:cubicBezTo>
                <a:cubicBezTo>
                  <a:pt x="116037" y="84059"/>
                  <a:pt x="115695" y="83740"/>
                  <a:pt x="116831" y="82296"/>
                </a:cubicBezTo>
                <a:cubicBezTo>
                  <a:pt x="119737" y="78596"/>
                  <a:pt x="119382" y="78275"/>
                  <a:pt x="122709" y="74949"/>
                </a:cubicBezTo>
                <a:cubicBezTo>
                  <a:pt x="131069" y="66589"/>
                  <a:pt x="139320" y="57455"/>
                  <a:pt x="149896" y="52170"/>
                </a:cubicBezTo>
                <a:cubicBezTo>
                  <a:pt x="151780" y="51228"/>
                  <a:pt x="152080" y="48516"/>
                  <a:pt x="153570" y="47027"/>
                </a:cubicBezTo>
                <a:cubicBezTo>
                  <a:pt x="158719" y="41877"/>
                  <a:pt x="163116" y="36010"/>
                  <a:pt x="168266" y="30861"/>
                </a:cubicBezTo>
                <a:cubicBezTo>
                  <a:pt x="178676" y="20450"/>
                  <a:pt x="189451" y="10410"/>
                  <a:pt x="199862" y="0"/>
                </a:cubicBezTo>
              </a:path>
            </a:pathLst>
          </a:custGeom>
          <a:noFill/>
          <a:ln cap="flat" cmpd="sng" w="38100">
            <a:solidFill>
              <a:srgbClr val="9900FF"/>
            </a:solidFill>
            <a:prstDash val="solid"/>
            <a:round/>
            <a:headEnd len="lg" w="lg" type="none"/>
            <a:tailEnd len="lg" w="lg" type="none"/>
          </a:ln>
        </p:spPr>
      </p:sp>
      <p:sp>
        <p:nvSpPr>
          <p:cNvPr id="639" name="Shape 639"/>
          <p:cNvSpPr txBox="1"/>
          <p:nvPr/>
        </p:nvSpPr>
        <p:spPr>
          <a:xfrm>
            <a:off x="3967875" y="4051525"/>
            <a:ext cx="23880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We are somewhere here.</a:t>
            </a:r>
          </a:p>
        </p:txBody>
      </p:sp>
      <p:cxnSp>
        <p:nvCxnSpPr>
          <p:cNvPr id="640" name="Shape 640"/>
          <p:cNvCxnSpPr/>
          <p:nvPr/>
        </p:nvCxnSpPr>
        <p:spPr>
          <a:xfrm rot="10800000">
            <a:off x="3069975" y="4130425"/>
            <a:ext cx="750900" cy="106500"/>
          </a:xfrm>
          <a:prstGeom prst="straightConnector1">
            <a:avLst/>
          </a:prstGeom>
          <a:noFill/>
          <a:ln cap="flat" cmpd="sng" w="9525">
            <a:solidFill>
              <a:schemeClr val="dk2"/>
            </a:solidFill>
            <a:prstDash val="solid"/>
            <a:round/>
            <a:headEnd len="lg" w="lg" type="none"/>
            <a:tailEnd len="lg" w="lg" type="triangle"/>
          </a:ln>
        </p:spPr>
      </p:cxnSp>
      <p:cxnSp>
        <p:nvCxnSpPr>
          <p:cNvPr id="641" name="Shape 641"/>
          <p:cNvCxnSpPr/>
          <p:nvPr/>
        </p:nvCxnSpPr>
        <p:spPr>
          <a:xfrm rot="10800000">
            <a:off x="5892075" y="2058761"/>
            <a:ext cx="420300" cy="242700"/>
          </a:xfrm>
          <a:prstGeom prst="straightConnector1">
            <a:avLst/>
          </a:prstGeom>
          <a:noFill/>
          <a:ln cap="flat" cmpd="sng" w="9525">
            <a:solidFill>
              <a:schemeClr val="dk2"/>
            </a:solidFill>
            <a:prstDash val="solid"/>
            <a:round/>
            <a:headEnd len="lg" w="lg" type="none"/>
            <a:tailEnd len="lg" w="lg" type="triangle"/>
          </a:ln>
        </p:spPr>
      </p:cxnSp>
      <p:sp>
        <p:nvSpPr>
          <p:cNvPr id="642" name="Shape 642"/>
          <p:cNvSpPr txBox="1"/>
          <p:nvPr/>
        </p:nvSpPr>
        <p:spPr>
          <a:xfrm>
            <a:off x="6355875" y="2212175"/>
            <a:ext cx="23880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This part won’t last long.</a:t>
            </a:r>
          </a:p>
        </p:txBody>
      </p:sp>
      <p:sp>
        <p:nvSpPr>
          <p:cNvPr id="643" name="Shape 643"/>
          <p:cNvSpPr txBox="1"/>
          <p:nvPr/>
        </p:nvSpPr>
        <p:spPr>
          <a:xfrm>
            <a:off x="7802400" y="4449200"/>
            <a:ext cx="1341600" cy="432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Year</a:t>
            </a:r>
          </a:p>
        </p:txBody>
      </p:sp>
      <p:sp>
        <p:nvSpPr>
          <p:cNvPr id="644" name="Shape 644"/>
          <p:cNvSpPr txBox="1"/>
          <p:nvPr/>
        </p:nvSpPr>
        <p:spPr>
          <a:xfrm>
            <a:off x="705525" y="693725"/>
            <a:ext cx="1341600" cy="432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Intelligence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Shape 649"/>
          <p:cNvSpPr txBox="1"/>
          <p:nvPr>
            <p:ph idx="1" type="body"/>
          </p:nvPr>
        </p:nvSpPr>
        <p:spPr>
          <a:xfrm>
            <a:off x="243000" y="556500"/>
            <a:ext cx="8443800" cy="4153800"/>
          </a:xfrm>
          <a:prstGeom prst="rect">
            <a:avLst/>
          </a:prstGeom>
        </p:spPr>
        <p:txBody>
          <a:bodyPr anchorCtr="0" anchor="t" bIns="91425" lIns="91425" rIns="91425" wrap="square" tIns="91425">
            <a:noAutofit/>
          </a:bodyPr>
          <a:lstStyle/>
          <a:p>
            <a:pPr indent="0" lvl="0" marL="0" rtl="0">
              <a:spcBef>
                <a:spcPts val="0"/>
              </a:spcBef>
              <a:buNone/>
            </a:pPr>
            <a:r>
              <a:rPr lang="en"/>
              <a:t>Human equivalent intelligence could eliminate the need for any further invention by mankind.</a:t>
            </a:r>
          </a:p>
          <a:p>
            <a:pPr indent="-355600" lvl="0" marL="457200" rtl="0">
              <a:spcBef>
                <a:spcPts val="0"/>
              </a:spcBef>
              <a:buSzPts val="2000"/>
              <a:buChar char="●"/>
            </a:pPr>
            <a:r>
              <a:rPr lang="en"/>
              <a:t>Want a new employee? Spin up a process.</a:t>
            </a:r>
          </a:p>
          <a:p>
            <a:pPr indent="0" lvl="0" marL="0" rtl="0">
              <a:spcBef>
                <a:spcPts val="0"/>
              </a:spcBef>
              <a:buNone/>
            </a:pPr>
            <a:r>
              <a:t/>
            </a:r>
            <a:endParaRPr/>
          </a:p>
          <a:p>
            <a:pPr indent="0" lvl="0" marL="0" rtl="0">
              <a:spcBef>
                <a:spcPts val="0"/>
              </a:spcBef>
              <a:buNone/>
            </a:pPr>
            <a:r>
              <a:rPr lang="en"/>
              <a:t>Even more interesting: “Let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 IJ Good (1965)</a:t>
            </a:r>
          </a:p>
        </p:txBody>
      </p:sp>
      <p:sp>
        <p:nvSpPr>
          <p:cNvPr id="650" name="Shape 650"/>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Human Equivalent Artificial Intelligence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xEl>
                                              <p:pRg end="0" st="0"/>
                                            </p:txEl>
                                          </p:spTgt>
                                        </p:tgtEl>
                                        <p:attrNameLst>
                                          <p:attrName>style.visibility</p:attrName>
                                        </p:attrNameLst>
                                      </p:cBhvr>
                                      <p:to>
                                        <p:strVal val="visible"/>
                                      </p:to>
                                    </p:set>
                                    <p:animEffect filter="fade" transition="in">
                                      <p:cBhvr>
                                        <p:cTn dur="1"/>
                                        <p:tgtEl>
                                          <p:spTgt spid="6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xEl>
                                              <p:pRg end="1" st="1"/>
                                            </p:txEl>
                                          </p:spTgt>
                                        </p:tgtEl>
                                        <p:attrNameLst>
                                          <p:attrName>style.visibility</p:attrName>
                                        </p:attrNameLst>
                                      </p:cBhvr>
                                      <p:to>
                                        <p:strVal val="visible"/>
                                      </p:to>
                                    </p:set>
                                    <p:animEffect filter="fade" transition="in">
                                      <p:cBhvr>
                                        <p:cTn dur="1"/>
                                        <p:tgtEl>
                                          <p:spTgt spid="6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xEl>
                                              <p:pRg end="2" st="2"/>
                                            </p:txEl>
                                          </p:spTgt>
                                        </p:tgtEl>
                                        <p:attrNameLst>
                                          <p:attrName>style.visibility</p:attrName>
                                        </p:attrNameLst>
                                      </p:cBhvr>
                                      <p:to>
                                        <p:strVal val="visible"/>
                                      </p:to>
                                    </p:set>
                                    <p:animEffect filter="fade" transition="in">
                                      <p:cBhvr>
                                        <p:cTn dur="1"/>
                                        <p:tgtEl>
                                          <p:spTgt spid="6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xEl>
                                              <p:pRg end="3" st="3"/>
                                            </p:txEl>
                                          </p:spTgt>
                                        </p:tgtEl>
                                        <p:attrNameLst>
                                          <p:attrName>style.visibility</p:attrName>
                                        </p:attrNameLst>
                                      </p:cBhvr>
                                      <p:to>
                                        <p:strVal val="visible"/>
                                      </p:to>
                                    </p:set>
                                    <p:animEffect filter="fade" transition="in">
                                      <p:cBhvr>
                                        <p:cTn dur="1"/>
                                        <p:tgtEl>
                                          <p:spTgt spid="64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Future History of AI [My Best Guess]</a:t>
            </a:r>
          </a:p>
        </p:txBody>
      </p:sp>
      <p:cxnSp>
        <p:nvCxnSpPr>
          <p:cNvPr id="656" name="Shape 656"/>
          <p:cNvCxnSpPr/>
          <p:nvPr/>
        </p:nvCxnSpPr>
        <p:spPr>
          <a:xfrm>
            <a:off x="1800225" y="812000"/>
            <a:ext cx="0" cy="4004700"/>
          </a:xfrm>
          <a:prstGeom prst="straightConnector1">
            <a:avLst/>
          </a:prstGeom>
          <a:noFill/>
          <a:ln cap="flat" cmpd="sng" w="28575">
            <a:solidFill>
              <a:schemeClr val="dk2"/>
            </a:solidFill>
            <a:prstDash val="solid"/>
            <a:round/>
            <a:headEnd len="lg" w="lg" type="none"/>
            <a:tailEnd len="lg" w="lg" type="none"/>
          </a:ln>
        </p:spPr>
      </p:cxnSp>
      <p:cxnSp>
        <p:nvCxnSpPr>
          <p:cNvPr id="657" name="Shape 657"/>
          <p:cNvCxnSpPr/>
          <p:nvPr/>
        </p:nvCxnSpPr>
        <p:spPr>
          <a:xfrm>
            <a:off x="1010325" y="4449200"/>
            <a:ext cx="7384500" cy="0"/>
          </a:xfrm>
          <a:prstGeom prst="straightConnector1">
            <a:avLst/>
          </a:prstGeom>
          <a:noFill/>
          <a:ln cap="flat" cmpd="sng" w="28575">
            <a:solidFill>
              <a:schemeClr val="dk2"/>
            </a:solidFill>
            <a:prstDash val="solid"/>
            <a:round/>
            <a:headEnd len="lg" w="lg" type="none"/>
            <a:tailEnd len="lg" w="lg" type="none"/>
          </a:ln>
        </p:spPr>
      </p:cxnSp>
      <p:cxnSp>
        <p:nvCxnSpPr>
          <p:cNvPr id="658" name="Shape 658"/>
          <p:cNvCxnSpPr/>
          <p:nvPr/>
        </p:nvCxnSpPr>
        <p:spPr>
          <a:xfrm>
            <a:off x="1346425" y="4174325"/>
            <a:ext cx="7035600" cy="0"/>
          </a:xfrm>
          <a:prstGeom prst="straightConnector1">
            <a:avLst/>
          </a:prstGeom>
          <a:noFill/>
          <a:ln cap="flat" cmpd="sng" w="19050">
            <a:solidFill>
              <a:srgbClr val="1155CC"/>
            </a:solidFill>
            <a:prstDash val="dash"/>
            <a:round/>
            <a:headEnd len="lg" w="lg" type="none"/>
            <a:tailEnd len="lg" w="lg" type="none"/>
          </a:ln>
        </p:spPr>
      </p:cxnSp>
      <p:cxnSp>
        <p:nvCxnSpPr>
          <p:cNvPr id="659" name="Shape 659"/>
          <p:cNvCxnSpPr/>
          <p:nvPr/>
        </p:nvCxnSpPr>
        <p:spPr>
          <a:xfrm>
            <a:off x="1346425" y="3564725"/>
            <a:ext cx="7035600" cy="0"/>
          </a:xfrm>
          <a:prstGeom prst="straightConnector1">
            <a:avLst/>
          </a:prstGeom>
          <a:noFill/>
          <a:ln cap="flat" cmpd="sng" w="19050">
            <a:solidFill>
              <a:srgbClr val="6AA84F"/>
            </a:solidFill>
            <a:prstDash val="dash"/>
            <a:round/>
            <a:headEnd len="lg" w="lg" type="none"/>
            <a:tailEnd len="lg" w="lg" type="none"/>
          </a:ln>
        </p:spPr>
      </p:cxnSp>
      <p:cxnSp>
        <p:nvCxnSpPr>
          <p:cNvPr id="660" name="Shape 660"/>
          <p:cNvCxnSpPr/>
          <p:nvPr/>
        </p:nvCxnSpPr>
        <p:spPr>
          <a:xfrm>
            <a:off x="1346425" y="3183725"/>
            <a:ext cx="7035600" cy="0"/>
          </a:xfrm>
          <a:prstGeom prst="straightConnector1">
            <a:avLst/>
          </a:prstGeom>
          <a:noFill/>
          <a:ln cap="flat" cmpd="sng" w="19050">
            <a:solidFill>
              <a:srgbClr val="E69138"/>
            </a:solidFill>
            <a:prstDash val="dash"/>
            <a:round/>
            <a:headEnd len="lg" w="lg" type="none"/>
            <a:tailEnd len="lg" w="lg" type="none"/>
          </a:ln>
        </p:spPr>
      </p:cxnSp>
      <p:cxnSp>
        <p:nvCxnSpPr>
          <p:cNvPr id="661" name="Shape 661"/>
          <p:cNvCxnSpPr/>
          <p:nvPr/>
        </p:nvCxnSpPr>
        <p:spPr>
          <a:xfrm>
            <a:off x="1346425" y="2955125"/>
            <a:ext cx="7035600" cy="0"/>
          </a:xfrm>
          <a:prstGeom prst="straightConnector1">
            <a:avLst/>
          </a:prstGeom>
          <a:noFill/>
          <a:ln cap="flat" cmpd="sng" w="19050">
            <a:solidFill>
              <a:srgbClr val="FF0000"/>
            </a:solidFill>
            <a:prstDash val="dash"/>
            <a:round/>
            <a:headEnd len="lg" w="lg" type="none"/>
            <a:tailEnd len="lg" w="lg" type="none"/>
          </a:ln>
        </p:spPr>
      </p:cxnSp>
      <p:sp>
        <p:nvSpPr>
          <p:cNvPr id="662" name="Shape 662"/>
          <p:cNvSpPr txBox="1"/>
          <p:nvPr/>
        </p:nvSpPr>
        <p:spPr>
          <a:xfrm>
            <a:off x="90600" y="2631275"/>
            <a:ext cx="17619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0000"/>
                </a:solidFill>
              </a:rPr>
              <a:t>Nobel Prize Human</a:t>
            </a:r>
          </a:p>
        </p:txBody>
      </p:sp>
      <p:sp>
        <p:nvSpPr>
          <p:cNvPr id="663" name="Shape 663"/>
          <p:cNvSpPr txBox="1"/>
          <p:nvPr/>
        </p:nvSpPr>
        <p:spPr>
          <a:xfrm>
            <a:off x="690575" y="2862586"/>
            <a:ext cx="13416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B45F06"/>
                </a:solidFill>
              </a:rPr>
              <a:t>Idiot Human</a:t>
            </a:r>
          </a:p>
        </p:txBody>
      </p:sp>
      <p:sp>
        <p:nvSpPr>
          <p:cNvPr id="664" name="Shape 664"/>
          <p:cNvSpPr txBox="1"/>
          <p:nvPr/>
        </p:nvSpPr>
        <p:spPr>
          <a:xfrm>
            <a:off x="861164" y="3206857"/>
            <a:ext cx="8268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6AA84F"/>
                </a:solidFill>
              </a:rPr>
              <a:t>Chimp</a:t>
            </a:r>
          </a:p>
        </p:txBody>
      </p:sp>
      <p:sp>
        <p:nvSpPr>
          <p:cNvPr id="665" name="Shape 665"/>
          <p:cNvSpPr txBox="1"/>
          <p:nvPr/>
        </p:nvSpPr>
        <p:spPr>
          <a:xfrm>
            <a:off x="937364" y="3816457"/>
            <a:ext cx="8268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3C78D8"/>
                </a:solidFill>
              </a:rPr>
              <a:t>Mouse</a:t>
            </a:r>
          </a:p>
        </p:txBody>
      </p:sp>
      <p:sp>
        <p:nvSpPr>
          <p:cNvPr id="666" name="Shape 666"/>
          <p:cNvSpPr txBox="1"/>
          <p:nvPr/>
        </p:nvSpPr>
        <p:spPr>
          <a:xfrm>
            <a:off x="7802400" y="4449200"/>
            <a:ext cx="1341600" cy="432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Year</a:t>
            </a:r>
          </a:p>
        </p:txBody>
      </p:sp>
      <p:sp>
        <p:nvSpPr>
          <p:cNvPr id="667" name="Shape 667"/>
          <p:cNvSpPr txBox="1"/>
          <p:nvPr/>
        </p:nvSpPr>
        <p:spPr>
          <a:xfrm>
            <a:off x="705525" y="693725"/>
            <a:ext cx="1341600" cy="432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Intelligence</a:t>
            </a:r>
          </a:p>
        </p:txBody>
      </p:sp>
      <p:sp>
        <p:nvSpPr>
          <p:cNvPr id="668" name="Shape 668"/>
          <p:cNvSpPr/>
          <p:nvPr/>
        </p:nvSpPr>
        <p:spPr>
          <a:xfrm>
            <a:off x="1818600" y="581350"/>
            <a:ext cx="2700325" cy="3876000"/>
          </a:xfrm>
          <a:custGeom>
            <a:pathLst>
              <a:path extrusionOk="0" h="155040" w="108013">
                <a:moveTo>
                  <a:pt x="0" y="155040"/>
                </a:moveTo>
                <a:cubicBezTo>
                  <a:pt x="11008" y="155040"/>
                  <a:pt x="21903" y="149682"/>
                  <a:pt x="30861" y="143284"/>
                </a:cubicBezTo>
                <a:cubicBezTo>
                  <a:pt x="43744" y="134082"/>
                  <a:pt x="57890" y="126522"/>
                  <a:pt x="69804" y="116096"/>
                </a:cubicBezTo>
                <a:cubicBezTo>
                  <a:pt x="77381" y="109464"/>
                  <a:pt x="86293" y="104119"/>
                  <a:pt x="92583" y="96257"/>
                </a:cubicBezTo>
                <a:cubicBezTo>
                  <a:pt x="94641" y="93683"/>
                  <a:pt x="98888" y="92770"/>
                  <a:pt x="99931" y="89644"/>
                </a:cubicBezTo>
                <a:cubicBezTo>
                  <a:pt x="103192" y="79860"/>
                  <a:pt x="100995" y="69033"/>
                  <a:pt x="102135" y="58783"/>
                </a:cubicBezTo>
                <a:cubicBezTo>
                  <a:pt x="104310" y="39211"/>
                  <a:pt x="108013" y="19692"/>
                  <a:pt x="108013" y="0"/>
                </a:cubicBezTo>
              </a:path>
            </a:pathLst>
          </a:custGeom>
          <a:noFill/>
          <a:ln cap="flat" cmpd="sng" w="28575">
            <a:solidFill>
              <a:srgbClr val="9900FF"/>
            </a:solidFill>
            <a:prstDash val="solid"/>
            <a:round/>
            <a:headEnd len="lg" w="lg" type="none"/>
            <a:tailEnd len="lg" w="lg" type="none"/>
          </a:ln>
        </p:spPr>
      </p:sp>
      <p:sp>
        <p:nvSpPr>
          <p:cNvPr id="669" name="Shape 669"/>
          <p:cNvSpPr txBox="1"/>
          <p:nvPr/>
        </p:nvSpPr>
        <p:spPr>
          <a:xfrm>
            <a:off x="5030625" y="1831200"/>
            <a:ext cx="3897000" cy="1223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AIs start helping design AI, deep learning hardware, factories, power plants, governments and economic systems, network infrastructure, etc.</a:t>
            </a:r>
          </a:p>
        </p:txBody>
      </p:sp>
      <p:cxnSp>
        <p:nvCxnSpPr>
          <p:cNvPr id="670" name="Shape 670"/>
          <p:cNvCxnSpPr/>
          <p:nvPr/>
        </p:nvCxnSpPr>
        <p:spPr>
          <a:xfrm flipH="1">
            <a:off x="4332400" y="2510175"/>
            <a:ext cx="679800" cy="367500"/>
          </a:xfrm>
          <a:prstGeom prst="straightConnector1">
            <a:avLst/>
          </a:prstGeom>
          <a:noFill/>
          <a:ln cap="flat" cmpd="sng" w="9525">
            <a:solidFill>
              <a:schemeClr val="dk2"/>
            </a:solidFill>
            <a:prstDash val="solid"/>
            <a:round/>
            <a:headEnd len="lg" w="lg" type="none"/>
            <a:tailEnd len="lg" w="lg" type="triangle"/>
          </a:ln>
        </p:spPr>
      </p:cxnSp>
      <p:cxnSp>
        <p:nvCxnSpPr>
          <p:cNvPr id="671" name="Shape 671"/>
          <p:cNvCxnSpPr/>
          <p:nvPr/>
        </p:nvCxnSpPr>
        <p:spPr>
          <a:xfrm rot="10800000">
            <a:off x="4621188" y="1095025"/>
            <a:ext cx="567000" cy="118500"/>
          </a:xfrm>
          <a:prstGeom prst="straightConnector1">
            <a:avLst/>
          </a:prstGeom>
          <a:noFill/>
          <a:ln cap="flat" cmpd="sng" w="9525">
            <a:solidFill>
              <a:schemeClr val="dk2"/>
            </a:solidFill>
            <a:prstDash val="solid"/>
            <a:round/>
            <a:headEnd len="lg" w="lg" type="none"/>
            <a:tailEnd len="lg" w="lg" type="triangle"/>
          </a:ln>
        </p:spPr>
      </p:cxnSp>
      <p:sp>
        <p:nvSpPr>
          <p:cNvPr id="672" name="Shape 672"/>
          <p:cNvSpPr txBox="1"/>
          <p:nvPr/>
        </p:nvSpPr>
        <p:spPr>
          <a:xfrm>
            <a:off x="5188200" y="1067016"/>
            <a:ext cx="3897000" cy="495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End of “the human era”.</a:t>
            </a:r>
          </a:p>
        </p:txBody>
      </p:sp>
      <p:sp>
        <p:nvSpPr>
          <p:cNvPr id="673" name="Shape 673"/>
          <p:cNvSpPr txBox="1"/>
          <p:nvPr/>
        </p:nvSpPr>
        <p:spPr>
          <a:xfrm>
            <a:off x="2347000" y="4491375"/>
            <a:ext cx="5278200" cy="576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The “bloom” may not occur for thousands of years, and it may take a while, but this shape seems pretty likely to me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7" name="Shape 677"/>
        <p:cNvGrpSpPr/>
        <p:nvPr/>
      </p:nvGrpSpPr>
      <p:grpSpPr>
        <a:xfrm>
          <a:off x="0" y="0"/>
          <a:ext cx="0" cy="0"/>
          <a:chOff x="0" y="0"/>
          <a:chExt cx="0" cy="0"/>
        </a:xfrm>
      </p:grpSpPr>
      <p:sp>
        <p:nvSpPr>
          <p:cNvPr id="678" name="Shape 678"/>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Questions About Anything?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682" name="Shape 682"/>
        <p:cNvGrpSpPr/>
        <p:nvPr/>
      </p:nvGrpSpPr>
      <p:grpSpPr>
        <a:xfrm>
          <a:off x="0" y="0"/>
          <a:ext cx="0" cy="0"/>
          <a:chOff x="0" y="0"/>
          <a:chExt cx="0" cy="0"/>
        </a:xfrm>
      </p:grpSpPr>
      <p:sp>
        <p:nvSpPr>
          <p:cNvPr id="683" name="Shape 683"/>
          <p:cNvSpPr txBox="1"/>
          <p:nvPr>
            <p:ph type="title"/>
          </p:nvPr>
        </p:nvSpPr>
        <p:spPr>
          <a:xfrm>
            <a:off x="928950" y="2143050"/>
            <a:ext cx="7286100" cy="857400"/>
          </a:xfrm>
          <a:prstGeom prst="rect">
            <a:avLst/>
          </a:prstGeom>
        </p:spPr>
        <p:txBody>
          <a:bodyPr anchorCtr="0" anchor="b" bIns="91425" lIns="91425" rIns="91425" wrap="square" tIns="91425">
            <a:noAutofit/>
          </a:bodyPr>
          <a:lstStyle/>
          <a:p>
            <a:pPr indent="0" lvl="0" marL="0" rtl="0">
              <a:spcBef>
                <a:spcPts val="0"/>
              </a:spcBef>
              <a:buNone/>
            </a:pPr>
            <a:r>
              <a:rPr lang="en" sz="4800"/>
              <a:t>After 188</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Shape 688"/>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Major Things That Were Different This Time (From Spring 16)</a:t>
            </a:r>
          </a:p>
        </p:txBody>
      </p:sp>
      <p:sp>
        <p:nvSpPr>
          <p:cNvPr id="689" name="Shape 689"/>
          <p:cNvSpPr txBox="1"/>
          <p:nvPr>
            <p:ph idx="1" type="body"/>
          </p:nvPr>
        </p:nvSpPr>
        <p:spPr>
          <a:xfrm>
            <a:off x="243000" y="556500"/>
            <a:ext cx="8764200" cy="4153800"/>
          </a:xfrm>
          <a:prstGeom prst="rect">
            <a:avLst/>
          </a:prstGeom>
        </p:spPr>
        <p:txBody>
          <a:bodyPr anchorCtr="0" anchor="t" bIns="91425" lIns="91425" rIns="91425" wrap="square" tIns="91425">
            <a:noAutofit/>
          </a:bodyPr>
          <a:lstStyle/>
          <a:p>
            <a:pPr indent="-355600" lvl="0" marL="457200" rtl="0">
              <a:spcBef>
                <a:spcPts val="0"/>
              </a:spcBef>
              <a:buSzPts val="2000"/>
              <a:buChar char="●"/>
            </a:pPr>
            <a:r>
              <a:rPr lang="en"/>
              <a:t>Week 1 through 8 notes (special thanks to </a:t>
            </a:r>
            <a:r>
              <a:rPr b="1" lang="en" u="sng"/>
              <a:t>Nikhil</a:t>
            </a:r>
            <a:r>
              <a:rPr lang="en"/>
              <a:t> and Rosie).</a:t>
            </a:r>
          </a:p>
          <a:p>
            <a:pPr indent="-355600" lvl="1" marL="914400" rtl="0">
              <a:spcBef>
                <a:spcPts val="600"/>
              </a:spcBef>
              <a:buSzPts val="2000"/>
              <a:buChar char="○"/>
            </a:pPr>
            <a:r>
              <a:rPr lang="en"/>
              <a:t>Sorry we didn’t produce them all semester, but I hope that you found them useful!</a:t>
            </a:r>
          </a:p>
          <a:p>
            <a:pPr indent="-355600" lvl="0" marL="457200" rtl="0">
              <a:spcBef>
                <a:spcPts val="0"/>
              </a:spcBef>
              <a:buSzPts val="2000"/>
              <a:buChar char="●"/>
            </a:pPr>
            <a:r>
              <a:rPr lang="en"/>
              <a:t>Today’s lecture slide summary of entire course.</a:t>
            </a:r>
          </a:p>
          <a:p>
            <a:pPr indent="-355600" lvl="0" marL="457200" rtl="0">
              <a:spcBef>
                <a:spcPts val="0"/>
              </a:spcBef>
              <a:buSzPts val="2000"/>
              <a:buChar char="●"/>
            </a:pPr>
            <a:r>
              <a:rPr lang="en"/>
              <a:t>Question-goat questions.</a:t>
            </a:r>
          </a:p>
          <a:p>
            <a:pPr indent="-355600" lvl="0" marL="457200" rtl="0">
              <a:spcBef>
                <a:spcPts val="0"/>
              </a:spcBef>
              <a:buSzPts val="2000"/>
              <a:buChar char="●"/>
            </a:pPr>
            <a:r>
              <a:rPr lang="en"/>
              <a:t>Substantial reorganization of many lectures (esp. Deep Learning).</a:t>
            </a:r>
          </a:p>
          <a:p>
            <a:pPr indent="-355600" lvl="1" marL="914400" rtl="0">
              <a:spcBef>
                <a:spcPts val="600"/>
              </a:spcBef>
              <a:buSzPts val="2000"/>
              <a:buChar char="○"/>
            </a:pPr>
            <a:r>
              <a:rPr lang="en"/>
              <a:t>In-lecture math review for ML topics (too slow??)</a:t>
            </a:r>
          </a:p>
          <a:p>
            <a:pPr indent="-355600" lvl="0" marL="457200" rtl="0">
              <a:spcBef>
                <a:spcPts val="0"/>
              </a:spcBef>
              <a:buSzPts val="2000"/>
              <a:buChar char="●"/>
            </a:pPr>
            <a:r>
              <a:rPr lang="en"/>
              <a:t>Dedicated project-expert staff from previous semester (Anwar and Won).</a:t>
            </a:r>
          </a:p>
          <a:p>
            <a:pPr indent="-355600" lvl="0" marL="457200" rtl="0">
              <a:spcBef>
                <a:spcPts val="0"/>
              </a:spcBef>
              <a:buSzPts val="2000"/>
              <a:buChar char="●"/>
            </a:pPr>
            <a:r>
              <a:rPr lang="en"/>
              <a:t>Two midterms instead of 1.</a:t>
            </a:r>
          </a:p>
          <a:p>
            <a:pPr indent="-355600" lvl="0" marL="457200" rtl="0">
              <a:spcBef>
                <a:spcPts val="0"/>
              </a:spcBef>
              <a:buSzPts val="2000"/>
              <a:buChar char="●"/>
            </a:pPr>
            <a:r>
              <a:rPr lang="en"/>
              <a:t>Token based client side autograder (Thanks Allen!)</a:t>
            </a:r>
          </a:p>
          <a:p>
            <a:pPr indent="-355600" lvl="0" marL="457200" rtl="0">
              <a:spcBef>
                <a:spcPts val="0"/>
              </a:spcBef>
              <a:buSzPts val="2000"/>
              <a:buChar char="●"/>
            </a:pPr>
            <a:r>
              <a:rPr lang="en"/>
              <a:t>New Project 6.</a:t>
            </a:r>
          </a:p>
          <a:p>
            <a:pPr indent="-355600" lvl="1" marL="914400" rtl="0">
              <a:spcBef>
                <a:spcPts val="0"/>
              </a:spcBef>
              <a:buSzPts val="2000"/>
              <a:buChar char="○"/>
            </a:pPr>
            <a:r>
              <a:rPr lang="en"/>
              <a:t>Sorry it’s rough, but the old project was :(</a:t>
            </a:r>
          </a:p>
          <a:p>
            <a:pPr indent="-355600" lvl="1" marL="914400" rtl="0">
              <a:spcBef>
                <a:spcPts val="0"/>
              </a:spcBef>
              <a:buSzPts val="2000"/>
              <a:buChar char="○"/>
            </a:pPr>
            <a:r>
              <a:rPr lang="en"/>
              <a:t>Let me know what you thought of this flavor of “from scratch” project vs. the existing “fill-in-the-function” projects.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0" st="0"/>
                                            </p:txEl>
                                          </p:spTgt>
                                        </p:tgtEl>
                                        <p:attrNameLst>
                                          <p:attrName>style.visibility</p:attrName>
                                        </p:attrNameLst>
                                      </p:cBhvr>
                                      <p:to>
                                        <p:strVal val="visible"/>
                                      </p:to>
                                    </p:set>
                                    <p:animEffect filter="fade" transition="in">
                                      <p:cBhvr>
                                        <p:cTn dur="1"/>
                                        <p:tgtEl>
                                          <p:spTgt spid="6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 st="1"/>
                                            </p:txEl>
                                          </p:spTgt>
                                        </p:tgtEl>
                                        <p:attrNameLst>
                                          <p:attrName>style.visibility</p:attrName>
                                        </p:attrNameLst>
                                      </p:cBhvr>
                                      <p:to>
                                        <p:strVal val="visible"/>
                                      </p:to>
                                    </p:set>
                                    <p:animEffect filter="fade" transition="in">
                                      <p:cBhvr>
                                        <p:cTn dur="1"/>
                                        <p:tgtEl>
                                          <p:spTgt spid="6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2" st="2"/>
                                            </p:txEl>
                                          </p:spTgt>
                                        </p:tgtEl>
                                        <p:attrNameLst>
                                          <p:attrName>style.visibility</p:attrName>
                                        </p:attrNameLst>
                                      </p:cBhvr>
                                      <p:to>
                                        <p:strVal val="visible"/>
                                      </p:to>
                                    </p:set>
                                    <p:animEffect filter="fade" transition="in">
                                      <p:cBhvr>
                                        <p:cTn dur="1"/>
                                        <p:tgtEl>
                                          <p:spTgt spid="6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3" st="3"/>
                                            </p:txEl>
                                          </p:spTgt>
                                        </p:tgtEl>
                                        <p:attrNameLst>
                                          <p:attrName>style.visibility</p:attrName>
                                        </p:attrNameLst>
                                      </p:cBhvr>
                                      <p:to>
                                        <p:strVal val="visible"/>
                                      </p:to>
                                    </p:set>
                                    <p:animEffect filter="fade" transition="in">
                                      <p:cBhvr>
                                        <p:cTn dur="1"/>
                                        <p:tgtEl>
                                          <p:spTgt spid="6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4" st="4"/>
                                            </p:txEl>
                                          </p:spTgt>
                                        </p:tgtEl>
                                        <p:attrNameLst>
                                          <p:attrName>style.visibility</p:attrName>
                                        </p:attrNameLst>
                                      </p:cBhvr>
                                      <p:to>
                                        <p:strVal val="visible"/>
                                      </p:to>
                                    </p:set>
                                    <p:animEffect filter="fade" transition="in">
                                      <p:cBhvr>
                                        <p:cTn dur="1"/>
                                        <p:tgtEl>
                                          <p:spTgt spid="6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5" st="5"/>
                                            </p:txEl>
                                          </p:spTgt>
                                        </p:tgtEl>
                                        <p:attrNameLst>
                                          <p:attrName>style.visibility</p:attrName>
                                        </p:attrNameLst>
                                      </p:cBhvr>
                                      <p:to>
                                        <p:strVal val="visible"/>
                                      </p:to>
                                    </p:set>
                                    <p:animEffect filter="fade" transition="in">
                                      <p:cBhvr>
                                        <p:cTn dur="1"/>
                                        <p:tgtEl>
                                          <p:spTgt spid="6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6" st="6"/>
                                            </p:txEl>
                                          </p:spTgt>
                                        </p:tgtEl>
                                        <p:attrNameLst>
                                          <p:attrName>style.visibility</p:attrName>
                                        </p:attrNameLst>
                                      </p:cBhvr>
                                      <p:to>
                                        <p:strVal val="visible"/>
                                      </p:to>
                                    </p:set>
                                    <p:animEffect filter="fade" transition="in">
                                      <p:cBhvr>
                                        <p:cTn dur="1"/>
                                        <p:tgtEl>
                                          <p:spTgt spid="6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7" st="7"/>
                                            </p:txEl>
                                          </p:spTgt>
                                        </p:tgtEl>
                                        <p:attrNameLst>
                                          <p:attrName>style.visibility</p:attrName>
                                        </p:attrNameLst>
                                      </p:cBhvr>
                                      <p:to>
                                        <p:strVal val="visible"/>
                                      </p:to>
                                    </p:set>
                                    <p:animEffect filter="fade" transition="in">
                                      <p:cBhvr>
                                        <p:cTn dur="1"/>
                                        <p:tgtEl>
                                          <p:spTgt spid="6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8" st="8"/>
                                            </p:txEl>
                                          </p:spTgt>
                                        </p:tgtEl>
                                        <p:attrNameLst>
                                          <p:attrName>style.visibility</p:attrName>
                                        </p:attrNameLst>
                                      </p:cBhvr>
                                      <p:to>
                                        <p:strVal val="visible"/>
                                      </p:to>
                                    </p:set>
                                    <p:animEffect filter="fade" transition="in">
                                      <p:cBhvr>
                                        <p:cTn dur="1"/>
                                        <p:tgtEl>
                                          <p:spTgt spid="6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9" st="9"/>
                                            </p:txEl>
                                          </p:spTgt>
                                        </p:tgtEl>
                                        <p:attrNameLst>
                                          <p:attrName>style.visibility</p:attrName>
                                        </p:attrNameLst>
                                      </p:cBhvr>
                                      <p:to>
                                        <p:strVal val="visible"/>
                                      </p:to>
                                    </p:set>
                                    <p:animEffect filter="fade" transition="in">
                                      <p:cBhvr>
                                        <p:cTn dur="1"/>
                                        <p:tgtEl>
                                          <p:spTgt spid="68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0" st="10"/>
                                            </p:txEl>
                                          </p:spTgt>
                                        </p:tgtEl>
                                        <p:attrNameLst>
                                          <p:attrName>style.visibility</p:attrName>
                                        </p:attrNameLst>
                                      </p:cBhvr>
                                      <p:to>
                                        <p:strVal val="visible"/>
                                      </p:to>
                                    </p:set>
                                    <p:animEffect filter="fade" transition="in">
                                      <p:cBhvr>
                                        <p:cTn dur="1"/>
                                        <p:tgtEl>
                                          <p:spTgt spid="68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1" st="11"/>
                                            </p:txEl>
                                          </p:spTgt>
                                        </p:tgtEl>
                                        <p:attrNameLst>
                                          <p:attrName>style.visibility</p:attrName>
                                        </p:attrNameLst>
                                      </p:cBhvr>
                                      <p:to>
                                        <p:strVal val="visible"/>
                                      </p:to>
                                    </p:set>
                                    <p:animEffect filter="fade" transition="in">
                                      <p:cBhvr>
                                        <p:cTn dur="1"/>
                                        <p:tgtEl>
                                          <p:spTgt spid="689">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Things For Next Time</a:t>
            </a:r>
          </a:p>
        </p:txBody>
      </p:sp>
      <p:sp>
        <p:nvSpPr>
          <p:cNvPr id="695" name="Shape 695"/>
          <p:cNvSpPr txBox="1"/>
          <p:nvPr>
            <p:ph idx="1" type="body"/>
          </p:nvPr>
        </p:nvSpPr>
        <p:spPr>
          <a:xfrm>
            <a:off x="243000" y="556500"/>
            <a:ext cx="8851800" cy="4441200"/>
          </a:xfrm>
          <a:prstGeom prst="rect">
            <a:avLst/>
          </a:prstGeom>
        </p:spPr>
        <p:txBody>
          <a:bodyPr anchorCtr="0" anchor="t" bIns="91425" lIns="91425" rIns="91425" wrap="square" tIns="91425">
            <a:noAutofit/>
          </a:bodyPr>
          <a:lstStyle/>
          <a:p>
            <a:pPr indent="0" lvl="0" marL="0" rtl="0">
              <a:spcBef>
                <a:spcPts val="0"/>
              </a:spcBef>
              <a:buNone/>
            </a:pPr>
            <a:r>
              <a:rPr lang="en"/>
              <a:t>Possibilities:</a:t>
            </a:r>
          </a:p>
          <a:p>
            <a:pPr indent="-355600" lvl="0" marL="457200" rtl="0">
              <a:spcBef>
                <a:spcPts val="0"/>
              </a:spcBef>
              <a:spcAft>
                <a:spcPts val="0"/>
              </a:spcAft>
              <a:buSzPts val="2000"/>
              <a:buChar char="●"/>
            </a:pPr>
            <a:r>
              <a:rPr lang="en"/>
              <a:t>Cut CSPs to one day.</a:t>
            </a:r>
          </a:p>
          <a:p>
            <a:pPr indent="-355600" lvl="1" marL="914400" rtl="0">
              <a:spcBef>
                <a:spcPts val="0"/>
              </a:spcBef>
              <a:spcAft>
                <a:spcPts val="0"/>
              </a:spcAft>
              <a:buSzPts val="2000"/>
              <a:buChar char="○"/>
            </a:pPr>
            <a:r>
              <a:rPr lang="en"/>
              <a:t>Go back in time and delete the “count the number of times this algorithm backtracks” style problem.</a:t>
            </a:r>
          </a:p>
          <a:p>
            <a:pPr indent="-355600" lvl="0" marL="457200" rtl="0">
              <a:spcBef>
                <a:spcPts val="0"/>
              </a:spcBef>
              <a:spcAft>
                <a:spcPts val="0"/>
              </a:spcAft>
              <a:buSzPts val="2000"/>
              <a:buChar char="●"/>
            </a:pPr>
            <a:r>
              <a:rPr lang="en"/>
              <a:t>Put D-Separation back in?</a:t>
            </a:r>
          </a:p>
          <a:p>
            <a:pPr indent="-355600" lvl="0" marL="457200" rtl="0">
              <a:spcBef>
                <a:spcPts val="0"/>
              </a:spcBef>
              <a:spcAft>
                <a:spcPts val="0"/>
              </a:spcAft>
              <a:buSzPts val="2000"/>
              <a:buChar char="●"/>
            </a:pPr>
            <a:r>
              <a:rPr lang="en"/>
              <a:t>More structure on learning the theory? </a:t>
            </a:r>
          </a:p>
          <a:p>
            <a:pPr indent="-355600" lvl="1" marL="914400" rtl="0">
              <a:spcBef>
                <a:spcPts val="0"/>
              </a:spcBef>
              <a:spcAft>
                <a:spcPts val="0"/>
              </a:spcAft>
              <a:buSzPts val="2000"/>
              <a:buChar char="○"/>
            </a:pPr>
            <a:r>
              <a:rPr lang="en"/>
              <a:t>One or two fewer projects?</a:t>
            </a:r>
          </a:p>
          <a:p>
            <a:pPr indent="-355600" lvl="1" marL="914400" rtl="0">
              <a:spcBef>
                <a:spcPts val="0"/>
              </a:spcBef>
              <a:spcAft>
                <a:spcPts val="0"/>
              </a:spcAft>
              <a:buSzPts val="2000"/>
              <a:buChar char="○"/>
            </a:pPr>
            <a:r>
              <a:rPr lang="en"/>
              <a:t>A few written homeworks?</a:t>
            </a:r>
          </a:p>
          <a:p>
            <a:pPr indent="-355600" lvl="0" marL="457200" rtl="0">
              <a:spcBef>
                <a:spcPts val="0"/>
              </a:spcBef>
              <a:buSzPts val="2000"/>
              <a:buChar char="●"/>
            </a:pPr>
            <a:r>
              <a:rPr lang="en"/>
              <a:t>Make real-world usefulness of techniques more apparent throughout course.</a:t>
            </a:r>
          </a:p>
          <a:p>
            <a:pPr indent="0" lvl="0" marL="0" rtl="0">
              <a:spcBef>
                <a:spcPts val="0"/>
              </a:spcBef>
              <a:buNone/>
            </a:pPr>
            <a:r>
              <a:t/>
            </a:r>
            <a:endParaRPr/>
          </a:p>
          <a:p>
            <a:pPr indent="0" lvl="0" marL="0" rtl="0">
              <a:spcBef>
                <a:spcPts val="0"/>
              </a:spcBef>
              <a:buNone/>
            </a:pPr>
            <a:r>
              <a:rPr lang="en"/>
              <a:t>Let me know what else you’ve missed.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0" st="0"/>
                                            </p:txEl>
                                          </p:spTgt>
                                        </p:tgtEl>
                                        <p:attrNameLst>
                                          <p:attrName>style.visibility</p:attrName>
                                        </p:attrNameLst>
                                      </p:cBhvr>
                                      <p:to>
                                        <p:strVal val="visible"/>
                                      </p:to>
                                    </p:set>
                                    <p:animEffect filter="fade" transition="in">
                                      <p:cBhvr>
                                        <p:cTn dur="1"/>
                                        <p:tgtEl>
                                          <p:spTgt spid="6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1" st="1"/>
                                            </p:txEl>
                                          </p:spTgt>
                                        </p:tgtEl>
                                        <p:attrNameLst>
                                          <p:attrName>style.visibility</p:attrName>
                                        </p:attrNameLst>
                                      </p:cBhvr>
                                      <p:to>
                                        <p:strVal val="visible"/>
                                      </p:to>
                                    </p:set>
                                    <p:animEffect filter="fade" transition="in">
                                      <p:cBhvr>
                                        <p:cTn dur="1"/>
                                        <p:tgtEl>
                                          <p:spTgt spid="6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2" st="2"/>
                                            </p:txEl>
                                          </p:spTgt>
                                        </p:tgtEl>
                                        <p:attrNameLst>
                                          <p:attrName>style.visibility</p:attrName>
                                        </p:attrNameLst>
                                      </p:cBhvr>
                                      <p:to>
                                        <p:strVal val="visible"/>
                                      </p:to>
                                    </p:set>
                                    <p:animEffect filter="fade" transition="in">
                                      <p:cBhvr>
                                        <p:cTn dur="1"/>
                                        <p:tgtEl>
                                          <p:spTgt spid="6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3" st="3"/>
                                            </p:txEl>
                                          </p:spTgt>
                                        </p:tgtEl>
                                        <p:attrNameLst>
                                          <p:attrName>style.visibility</p:attrName>
                                        </p:attrNameLst>
                                      </p:cBhvr>
                                      <p:to>
                                        <p:strVal val="visible"/>
                                      </p:to>
                                    </p:set>
                                    <p:animEffect filter="fade" transition="in">
                                      <p:cBhvr>
                                        <p:cTn dur="1"/>
                                        <p:tgtEl>
                                          <p:spTgt spid="6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4" st="4"/>
                                            </p:txEl>
                                          </p:spTgt>
                                        </p:tgtEl>
                                        <p:attrNameLst>
                                          <p:attrName>style.visibility</p:attrName>
                                        </p:attrNameLst>
                                      </p:cBhvr>
                                      <p:to>
                                        <p:strVal val="visible"/>
                                      </p:to>
                                    </p:set>
                                    <p:animEffect filter="fade" transition="in">
                                      <p:cBhvr>
                                        <p:cTn dur="1"/>
                                        <p:tgtEl>
                                          <p:spTgt spid="6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5" st="5"/>
                                            </p:txEl>
                                          </p:spTgt>
                                        </p:tgtEl>
                                        <p:attrNameLst>
                                          <p:attrName>style.visibility</p:attrName>
                                        </p:attrNameLst>
                                      </p:cBhvr>
                                      <p:to>
                                        <p:strVal val="visible"/>
                                      </p:to>
                                    </p:set>
                                    <p:animEffect filter="fade" transition="in">
                                      <p:cBhvr>
                                        <p:cTn dur="1"/>
                                        <p:tgtEl>
                                          <p:spTgt spid="6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6" st="6"/>
                                            </p:txEl>
                                          </p:spTgt>
                                        </p:tgtEl>
                                        <p:attrNameLst>
                                          <p:attrName>style.visibility</p:attrName>
                                        </p:attrNameLst>
                                      </p:cBhvr>
                                      <p:to>
                                        <p:strVal val="visible"/>
                                      </p:to>
                                    </p:set>
                                    <p:animEffect filter="fade" transition="in">
                                      <p:cBhvr>
                                        <p:cTn dur="1"/>
                                        <p:tgtEl>
                                          <p:spTgt spid="6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7" st="7"/>
                                            </p:txEl>
                                          </p:spTgt>
                                        </p:tgtEl>
                                        <p:attrNameLst>
                                          <p:attrName>style.visibility</p:attrName>
                                        </p:attrNameLst>
                                      </p:cBhvr>
                                      <p:to>
                                        <p:strVal val="visible"/>
                                      </p:to>
                                    </p:set>
                                    <p:animEffect filter="fade" transition="in">
                                      <p:cBhvr>
                                        <p:cTn dur="1"/>
                                        <p:tgtEl>
                                          <p:spTgt spid="6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8" st="8"/>
                                            </p:txEl>
                                          </p:spTgt>
                                        </p:tgtEl>
                                        <p:attrNameLst>
                                          <p:attrName>style.visibility</p:attrName>
                                        </p:attrNameLst>
                                      </p:cBhvr>
                                      <p:to>
                                        <p:strVal val="visible"/>
                                      </p:to>
                                    </p:set>
                                    <p:animEffect filter="fade" transition="in">
                                      <p:cBhvr>
                                        <p:cTn dur="1"/>
                                        <p:tgtEl>
                                          <p:spTgt spid="6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9" st="9"/>
                                            </p:txEl>
                                          </p:spTgt>
                                        </p:tgtEl>
                                        <p:attrNameLst>
                                          <p:attrName>style.visibility</p:attrName>
                                        </p:attrNameLst>
                                      </p:cBhvr>
                                      <p:to>
                                        <p:strVal val="visible"/>
                                      </p:to>
                                    </p:set>
                                    <p:animEffect filter="fade" transition="in">
                                      <p:cBhvr>
                                        <p:cTn dur="1"/>
                                        <p:tgtEl>
                                          <p:spTgt spid="69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Shape 700"/>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Where to go next?</a:t>
            </a:r>
          </a:p>
        </p:txBody>
      </p:sp>
      <p:sp>
        <p:nvSpPr>
          <p:cNvPr id="701" name="Shape 701"/>
          <p:cNvSpPr txBox="1"/>
          <p:nvPr>
            <p:ph idx="1" type="body"/>
          </p:nvPr>
        </p:nvSpPr>
        <p:spPr>
          <a:xfrm>
            <a:off x="243000" y="556500"/>
            <a:ext cx="8851800" cy="44412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t>Congratulations, you’ve seen the basics of modern AI</a:t>
            </a:r>
          </a:p>
          <a:p>
            <a:pPr indent="-355600" lvl="0" marL="457200">
              <a:spcBef>
                <a:spcPts val="0"/>
              </a:spcBef>
              <a:buSzPts val="2000"/>
              <a:buChar char="●"/>
            </a:pPr>
            <a:r>
              <a:rPr lang="en"/>
              <a:t>… and done some amazing work putting it to use!</a:t>
            </a:r>
          </a:p>
          <a:p>
            <a:pPr indent="-69850" lvl="0" marL="0">
              <a:spcBef>
                <a:spcPts val="0"/>
              </a:spcBef>
              <a:buClr>
                <a:schemeClr val="dk1"/>
              </a:buClr>
              <a:buSzPts val="1100"/>
              <a:buFont typeface="Arial"/>
              <a:buNone/>
            </a:pPr>
            <a:r>
              <a:t/>
            </a:r>
            <a:endParaRPr/>
          </a:p>
          <a:p>
            <a:pPr indent="-69850" lvl="0" marL="0">
              <a:spcBef>
                <a:spcPts val="0"/>
              </a:spcBef>
              <a:buClr>
                <a:schemeClr val="dk1"/>
              </a:buClr>
              <a:buSzPts val="1100"/>
              <a:buFont typeface="Arial"/>
              <a:buNone/>
            </a:pPr>
            <a:r>
              <a:rPr lang="en"/>
              <a:t>What next?</a:t>
            </a:r>
          </a:p>
          <a:p>
            <a:pPr indent="-330200" lvl="0" marL="457200">
              <a:spcBef>
                <a:spcPts val="0"/>
              </a:spcBef>
              <a:spcAft>
                <a:spcPts val="0"/>
              </a:spcAft>
              <a:buSzPts val="1600"/>
              <a:buChar char="●"/>
            </a:pPr>
            <a:r>
              <a:rPr lang="en" sz="1600"/>
              <a:t>Machine learning: </a:t>
            </a:r>
            <a:r>
              <a:rPr b="1" lang="en" sz="1600"/>
              <a:t>cs189</a:t>
            </a:r>
            <a:r>
              <a:rPr lang="en" sz="1600"/>
              <a:t>, stat154</a:t>
            </a:r>
          </a:p>
          <a:p>
            <a:pPr indent="-330200" lvl="0" marL="457200">
              <a:spcBef>
                <a:spcPts val="0"/>
              </a:spcBef>
              <a:spcAft>
                <a:spcPts val="0"/>
              </a:spcAft>
              <a:buSzPts val="1600"/>
              <a:buChar char="●"/>
            </a:pPr>
            <a:r>
              <a:rPr lang="en" sz="1600"/>
              <a:t>Intro to Data Science: CS8 or new course (SP17?)</a:t>
            </a:r>
          </a:p>
          <a:p>
            <a:pPr indent="-330200" lvl="0" marL="457200">
              <a:spcBef>
                <a:spcPts val="0"/>
              </a:spcBef>
              <a:spcAft>
                <a:spcPts val="0"/>
              </a:spcAft>
              <a:buSzPts val="1600"/>
              <a:buChar char="●"/>
            </a:pPr>
            <a:r>
              <a:rPr lang="en" sz="1600"/>
              <a:t>Probability: ee126, stat134</a:t>
            </a:r>
          </a:p>
          <a:p>
            <a:pPr indent="-330200" lvl="0" marL="457200">
              <a:spcBef>
                <a:spcPts val="0"/>
              </a:spcBef>
              <a:spcAft>
                <a:spcPts val="0"/>
              </a:spcAft>
              <a:buSzPts val="1600"/>
              <a:buChar char="●"/>
            </a:pPr>
            <a:r>
              <a:rPr lang="en" sz="1600"/>
              <a:t>Optimization: </a:t>
            </a:r>
            <a:r>
              <a:rPr b="1" lang="en" sz="1600"/>
              <a:t>ee127</a:t>
            </a:r>
          </a:p>
          <a:p>
            <a:pPr indent="-330200" lvl="0" marL="457200">
              <a:spcBef>
                <a:spcPts val="0"/>
              </a:spcBef>
              <a:spcAft>
                <a:spcPts val="0"/>
              </a:spcAft>
              <a:buSzPts val="1600"/>
              <a:buChar char="●"/>
            </a:pPr>
            <a:r>
              <a:rPr lang="en" sz="1600"/>
              <a:t>Cognitive modeling: cog sci 131</a:t>
            </a:r>
          </a:p>
          <a:p>
            <a:pPr indent="-330200" lvl="0" marL="457200">
              <a:spcBef>
                <a:spcPts val="0"/>
              </a:spcBef>
              <a:spcAft>
                <a:spcPts val="0"/>
              </a:spcAft>
              <a:buSzPts val="1600"/>
              <a:buChar char="●"/>
            </a:pPr>
            <a:r>
              <a:rPr lang="en" sz="1600"/>
              <a:t>Machine learning theory: cs281a/b</a:t>
            </a:r>
          </a:p>
          <a:p>
            <a:pPr indent="-330200" lvl="0" marL="457200">
              <a:spcBef>
                <a:spcPts val="0"/>
              </a:spcBef>
              <a:spcAft>
                <a:spcPts val="0"/>
              </a:spcAft>
              <a:buSzPts val="1600"/>
              <a:buChar char="●"/>
            </a:pPr>
            <a:r>
              <a:rPr lang="en" sz="1600"/>
              <a:t>Vision: cs280</a:t>
            </a:r>
          </a:p>
          <a:p>
            <a:pPr indent="-330200" lvl="0" marL="457200">
              <a:spcBef>
                <a:spcPts val="0"/>
              </a:spcBef>
              <a:spcAft>
                <a:spcPts val="0"/>
              </a:spcAft>
              <a:buSzPts val="1600"/>
              <a:buChar char="●"/>
            </a:pPr>
            <a:r>
              <a:rPr lang="en" sz="1600"/>
              <a:t>Robotics: cs287</a:t>
            </a:r>
          </a:p>
          <a:p>
            <a:pPr indent="-330200" lvl="0" marL="457200">
              <a:spcBef>
                <a:spcPts val="0"/>
              </a:spcBef>
              <a:spcAft>
                <a:spcPts val="0"/>
              </a:spcAft>
              <a:buSzPts val="1600"/>
              <a:buChar char="●"/>
            </a:pPr>
            <a:r>
              <a:rPr lang="en" sz="1600"/>
              <a:t>Algorithmic Human Robot Interaction: CS294-115</a:t>
            </a:r>
          </a:p>
          <a:p>
            <a:pPr indent="-330200" lvl="0" marL="457200" rtl="0">
              <a:spcBef>
                <a:spcPts val="0"/>
              </a:spcBef>
              <a:spcAft>
                <a:spcPts val="0"/>
              </a:spcAft>
              <a:buSzPts val="1600"/>
              <a:buChar char="●"/>
            </a:pPr>
            <a:r>
              <a:rPr lang="en" sz="1600"/>
              <a:t>NLP: cs288</a:t>
            </a:r>
          </a:p>
          <a:p>
            <a:pPr indent="-330200" lvl="0" marL="457200">
              <a:spcBef>
                <a:spcPts val="0"/>
              </a:spcBef>
              <a:buSzPts val="1600"/>
              <a:buChar char="●"/>
            </a:pPr>
            <a:r>
              <a:rPr lang="en" sz="1600"/>
              <a:t>Fall 2017 with Adam: AUDIO 225D</a:t>
            </a:r>
          </a:p>
          <a:p>
            <a:pPr indent="-69850" lvl="0" marL="0">
              <a:spcBef>
                <a:spcPts val="0"/>
              </a:spcBef>
              <a:buClr>
                <a:schemeClr val="dk1"/>
              </a:buClr>
              <a:buSzPts val="1100"/>
              <a:buFont typeface="Arial"/>
              <a:buNone/>
            </a:pPr>
            <a:r>
              <a:t/>
            </a:r>
            <a:endParaRPr/>
          </a:p>
          <a:p>
            <a:pPr indent="0" lvl="0" marL="0" rtl="0">
              <a:spcBef>
                <a:spcPts val="0"/>
              </a:spcBef>
              <a:buNone/>
            </a:pPr>
            <a:r>
              <a:t/>
            </a:r>
            <a:endParaRPr/>
          </a:p>
        </p:txBody>
      </p:sp>
      <p:pic>
        <p:nvPicPr>
          <p:cNvPr id="702" name="Shape 702"/>
          <p:cNvPicPr preferRelativeResize="0"/>
          <p:nvPr/>
        </p:nvPicPr>
        <p:blipFill>
          <a:blip r:embed="rId3">
            <a:alphaModFix/>
          </a:blip>
          <a:stretch>
            <a:fillRect/>
          </a:stretch>
        </p:blipFill>
        <p:spPr>
          <a:xfrm>
            <a:off x="4889175" y="1445062"/>
            <a:ext cx="4245800" cy="283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animEffect filter="fade" transition="in">
                                      <p:cBhvr>
                                        <p:cTn dur="1"/>
                                        <p:tgtEl>
                                          <p:spTgt spid="7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 st="1"/>
                                            </p:txEl>
                                          </p:spTgt>
                                        </p:tgtEl>
                                        <p:attrNameLst>
                                          <p:attrName>style.visibility</p:attrName>
                                        </p:attrNameLst>
                                      </p:cBhvr>
                                      <p:to>
                                        <p:strVal val="visible"/>
                                      </p:to>
                                    </p:set>
                                    <p:animEffect filter="fade" transition="in">
                                      <p:cBhvr>
                                        <p:cTn dur="1"/>
                                        <p:tgtEl>
                                          <p:spTgt spid="7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2" st="2"/>
                                            </p:txEl>
                                          </p:spTgt>
                                        </p:tgtEl>
                                        <p:attrNameLst>
                                          <p:attrName>style.visibility</p:attrName>
                                        </p:attrNameLst>
                                      </p:cBhvr>
                                      <p:to>
                                        <p:strVal val="visible"/>
                                      </p:to>
                                    </p:set>
                                    <p:animEffect filter="fade" transition="in">
                                      <p:cBhvr>
                                        <p:cTn dur="1"/>
                                        <p:tgtEl>
                                          <p:spTgt spid="7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3" st="3"/>
                                            </p:txEl>
                                          </p:spTgt>
                                        </p:tgtEl>
                                        <p:attrNameLst>
                                          <p:attrName>style.visibility</p:attrName>
                                        </p:attrNameLst>
                                      </p:cBhvr>
                                      <p:to>
                                        <p:strVal val="visible"/>
                                      </p:to>
                                    </p:set>
                                    <p:animEffect filter="fade" transition="in">
                                      <p:cBhvr>
                                        <p:cTn dur="1"/>
                                        <p:tgtEl>
                                          <p:spTgt spid="7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4" st="4"/>
                                            </p:txEl>
                                          </p:spTgt>
                                        </p:tgtEl>
                                        <p:attrNameLst>
                                          <p:attrName>style.visibility</p:attrName>
                                        </p:attrNameLst>
                                      </p:cBhvr>
                                      <p:to>
                                        <p:strVal val="visible"/>
                                      </p:to>
                                    </p:set>
                                    <p:animEffect filter="fade" transition="in">
                                      <p:cBhvr>
                                        <p:cTn dur="1"/>
                                        <p:tgtEl>
                                          <p:spTgt spid="7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5" st="5"/>
                                            </p:txEl>
                                          </p:spTgt>
                                        </p:tgtEl>
                                        <p:attrNameLst>
                                          <p:attrName>style.visibility</p:attrName>
                                        </p:attrNameLst>
                                      </p:cBhvr>
                                      <p:to>
                                        <p:strVal val="visible"/>
                                      </p:to>
                                    </p:set>
                                    <p:animEffect filter="fade" transition="in">
                                      <p:cBhvr>
                                        <p:cTn dur="1"/>
                                        <p:tgtEl>
                                          <p:spTgt spid="7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6" st="6"/>
                                            </p:txEl>
                                          </p:spTgt>
                                        </p:tgtEl>
                                        <p:attrNameLst>
                                          <p:attrName>style.visibility</p:attrName>
                                        </p:attrNameLst>
                                      </p:cBhvr>
                                      <p:to>
                                        <p:strVal val="visible"/>
                                      </p:to>
                                    </p:set>
                                    <p:animEffect filter="fade" transition="in">
                                      <p:cBhvr>
                                        <p:cTn dur="1"/>
                                        <p:tgtEl>
                                          <p:spTgt spid="7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7" st="7"/>
                                            </p:txEl>
                                          </p:spTgt>
                                        </p:tgtEl>
                                        <p:attrNameLst>
                                          <p:attrName>style.visibility</p:attrName>
                                        </p:attrNameLst>
                                      </p:cBhvr>
                                      <p:to>
                                        <p:strVal val="visible"/>
                                      </p:to>
                                    </p:set>
                                    <p:animEffect filter="fade" transition="in">
                                      <p:cBhvr>
                                        <p:cTn dur="1"/>
                                        <p:tgtEl>
                                          <p:spTgt spid="7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8" st="8"/>
                                            </p:txEl>
                                          </p:spTgt>
                                        </p:tgtEl>
                                        <p:attrNameLst>
                                          <p:attrName>style.visibility</p:attrName>
                                        </p:attrNameLst>
                                      </p:cBhvr>
                                      <p:to>
                                        <p:strVal val="visible"/>
                                      </p:to>
                                    </p:set>
                                    <p:animEffect filter="fade" transition="in">
                                      <p:cBhvr>
                                        <p:cTn dur="1"/>
                                        <p:tgtEl>
                                          <p:spTgt spid="7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9" st="9"/>
                                            </p:txEl>
                                          </p:spTgt>
                                        </p:tgtEl>
                                        <p:attrNameLst>
                                          <p:attrName>style.visibility</p:attrName>
                                        </p:attrNameLst>
                                      </p:cBhvr>
                                      <p:to>
                                        <p:strVal val="visible"/>
                                      </p:to>
                                    </p:set>
                                    <p:animEffect filter="fade" transition="in">
                                      <p:cBhvr>
                                        <p:cTn dur="1"/>
                                        <p:tgtEl>
                                          <p:spTgt spid="70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0" st="10"/>
                                            </p:txEl>
                                          </p:spTgt>
                                        </p:tgtEl>
                                        <p:attrNameLst>
                                          <p:attrName>style.visibility</p:attrName>
                                        </p:attrNameLst>
                                      </p:cBhvr>
                                      <p:to>
                                        <p:strVal val="visible"/>
                                      </p:to>
                                    </p:set>
                                    <p:animEffect filter="fade" transition="in">
                                      <p:cBhvr>
                                        <p:cTn dur="1"/>
                                        <p:tgtEl>
                                          <p:spTgt spid="70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1" st="11"/>
                                            </p:txEl>
                                          </p:spTgt>
                                        </p:tgtEl>
                                        <p:attrNameLst>
                                          <p:attrName>style.visibility</p:attrName>
                                        </p:attrNameLst>
                                      </p:cBhvr>
                                      <p:to>
                                        <p:strVal val="visible"/>
                                      </p:to>
                                    </p:set>
                                    <p:animEffect filter="fade" transition="in">
                                      <p:cBhvr>
                                        <p:cTn dur="1"/>
                                        <p:tgtEl>
                                          <p:spTgt spid="70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2" st="12"/>
                                            </p:txEl>
                                          </p:spTgt>
                                        </p:tgtEl>
                                        <p:attrNameLst>
                                          <p:attrName>style.visibility</p:attrName>
                                        </p:attrNameLst>
                                      </p:cBhvr>
                                      <p:to>
                                        <p:strVal val="visible"/>
                                      </p:to>
                                    </p:set>
                                    <p:animEffect filter="fade" transition="in">
                                      <p:cBhvr>
                                        <p:cTn dur="1"/>
                                        <p:tgtEl>
                                          <p:spTgt spid="70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3" st="13"/>
                                            </p:txEl>
                                          </p:spTgt>
                                        </p:tgtEl>
                                        <p:attrNameLst>
                                          <p:attrName>style.visibility</p:attrName>
                                        </p:attrNameLst>
                                      </p:cBhvr>
                                      <p:to>
                                        <p:strVal val="visible"/>
                                      </p:to>
                                    </p:set>
                                    <p:animEffect filter="fade" transition="in">
                                      <p:cBhvr>
                                        <p:cTn dur="1"/>
                                        <p:tgtEl>
                                          <p:spTgt spid="70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4" st="14"/>
                                            </p:txEl>
                                          </p:spTgt>
                                        </p:tgtEl>
                                        <p:attrNameLst>
                                          <p:attrName>style.visibility</p:attrName>
                                        </p:attrNameLst>
                                      </p:cBhvr>
                                      <p:to>
                                        <p:strVal val="visible"/>
                                      </p:to>
                                    </p:set>
                                    <p:animEffect filter="fade" transition="in">
                                      <p:cBhvr>
                                        <p:cTn dur="1"/>
                                        <p:tgtEl>
                                          <p:spTgt spid="70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5" st="15"/>
                                            </p:txEl>
                                          </p:spTgt>
                                        </p:tgtEl>
                                        <p:attrNameLst>
                                          <p:attrName>style.visibility</p:attrName>
                                        </p:attrNameLst>
                                      </p:cBhvr>
                                      <p:to>
                                        <p:strVal val="visible"/>
                                      </p:to>
                                    </p:set>
                                    <p:animEffect filter="fade" transition="in">
                                      <p:cBhvr>
                                        <p:cTn dur="1"/>
                                        <p:tgtEl>
                                          <p:spTgt spid="701">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6" st="16"/>
                                            </p:txEl>
                                          </p:spTgt>
                                        </p:tgtEl>
                                        <p:attrNameLst>
                                          <p:attrName>style.visibility</p:attrName>
                                        </p:attrNameLst>
                                      </p:cBhvr>
                                      <p:to>
                                        <p:strVal val="visible"/>
                                      </p:to>
                                    </p:set>
                                    <p:animEffect filter="fade" transition="in">
                                      <p:cBhvr>
                                        <p:cTn dur="1"/>
                                        <p:tgtEl>
                                          <p:spTgt spid="701">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Shape 53"/>
          <p:cNvSpPr/>
          <p:nvPr/>
        </p:nvSpPr>
        <p:spPr>
          <a:xfrm>
            <a:off x="258850" y="673975"/>
            <a:ext cx="8670300" cy="21528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4" name="Shape 54"/>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State Space Search</a:t>
            </a:r>
          </a:p>
        </p:txBody>
      </p:sp>
      <p:sp>
        <p:nvSpPr>
          <p:cNvPr id="55" name="Shape 55"/>
          <p:cNvSpPr/>
          <p:nvPr/>
        </p:nvSpPr>
        <p:spPr>
          <a:xfrm>
            <a:off x="352750" y="1032600"/>
            <a:ext cx="2239500" cy="13305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Search Problem:</a:t>
            </a:r>
          </a:p>
          <a:p>
            <a:pPr indent="-317500" lvl="0" marL="457200" rtl="0">
              <a:spcBef>
                <a:spcPts val="0"/>
              </a:spcBef>
              <a:spcAft>
                <a:spcPts val="0"/>
              </a:spcAft>
              <a:buSzPts val="1400"/>
              <a:buChar char="●"/>
            </a:pPr>
            <a:r>
              <a:rPr lang="en"/>
              <a:t>State Space</a:t>
            </a:r>
          </a:p>
          <a:p>
            <a:pPr indent="-317500" lvl="0" marL="457200" rtl="0">
              <a:spcBef>
                <a:spcPts val="0"/>
              </a:spcBef>
              <a:spcAft>
                <a:spcPts val="0"/>
              </a:spcAft>
              <a:buSzPts val="1400"/>
              <a:buChar char="●"/>
            </a:pPr>
            <a:r>
              <a:rPr lang="en"/>
              <a:t>Successor Function</a:t>
            </a:r>
          </a:p>
          <a:p>
            <a:pPr indent="-317500" lvl="0" marL="457200" rtl="0">
              <a:spcBef>
                <a:spcPts val="0"/>
              </a:spcBef>
              <a:spcAft>
                <a:spcPts val="0"/>
              </a:spcAft>
              <a:buSzPts val="1400"/>
              <a:buChar char="●"/>
            </a:pPr>
            <a:r>
              <a:rPr lang="en"/>
              <a:t>Start State</a:t>
            </a:r>
          </a:p>
          <a:p>
            <a:pPr indent="-317500" lvl="0" marL="457200" rtl="0">
              <a:spcBef>
                <a:spcPts val="0"/>
              </a:spcBef>
              <a:buSzPts val="1400"/>
              <a:buChar char="●"/>
            </a:pPr>
            <a:r>
              <a:rPr lang="en"/>
              <a:t>Goal Test</a:t>
            </a:r>
            <a:br>
              <a:rPr lang="en"/>
            </a:br>
          </a:p>
        </p:txBody>
      </p:sp>
      <p:sp>
        <p:nvSpPr>
          <p:cNvPr id="56" name="Shape 56"/>
          <p:cNvSpPr/>
          <p:nvPr/>
        </p:nvSpPr>
        <p:spPr>
          <a:xfrm>
            <a:off x="3186222" y="1566010"/>
            <a:ext cx="17031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UCS</a:t>
            </a:r>
          </a:p>
        </p:txBody>
      </p:sp>
      <p:sp>
        <p:nvSpPr>
          <p:cNvPr id="57" name="Shape 57"/>
          <p:cNvSpPr/>
          <p:nvPr/>
        </p:nvSpPr>
        <p:spPr>
          <a:xfrm>
            <a:off x="5443489" y="840485"/>
            <a:ext cx="12363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path to goal</a:t>
            </a:r>
          </a:p>
        </p:txBody>
      </p:sp>
      <p:sp>
        <p:nvSpPr>
          <p:cNvPr id="58" name="Shape 58"/>
          <p:cNvSpPr/>
          <p:nvPr/>
        </p:nvSpPr>
        <p:spPr>
          <a:xfrm>
            <a:off x="3192051" y="1115475"/>
            <a:ext cx="17031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BFS</a:t>
            </a:r>
          </a:p>
        </p:txBody>
      </p:sp>
      <p:sp>
        <p:nvSpPr>
          <p:cNvPr id="59" name="Shape 59"/>
          <p:cNvSpPr/>
          <p:nvPr/>
        </p:nvSpPr>
        <p:spPr>
          <a:xfrm>
            <a:off x="3192051" y="728988"/>
            <a:ext cx="17031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DFS</a:t>
            </a:r>
          </a:p>
        </p:txBody>
      </p:sp>
      <p:sp>
        <p:nvSpPr>
          <p:cNvPr id="60" name="Shape 60"/>
          <p:cNvSpPr/>
          <p:nvPr/>
        </p:nvSpPr>
        <p:spPr>
          <a:xfrm>
            <a:off x="3186222" y="2338985"/>
            <a:ext cx="17031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A* Graph Search</a:t>
            </a:r>
          </a:p>
        </p:txBody>
      </p:sp>
      <p:sp>
        <p:nvSpPr>
          <p:cNvPr id="61" name="Shape 61"/>
          <p:cNvSpPr/>
          <p:nvPr/>
        </p:nvSpPr>
        <p:spPr>
          <a:xfrm>
            <a:off x="3186222" y="1952497"/>
            <a:ext cx="17031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A* Tree Search</a:t>
            </a:r>
          </a:p>
        </p:txBody>
      </p:sp>
      <p:sp>
        <p:nvSpPr>
          <p:cNvPr id="62" name="Shape 62"/>
          <p:cNvSpPr/>
          <p:nvPr/>
        </p:nvSpPr>
        <p:spPr>
          <a:xfrm>
            <a:off x="5483289" y="1860160"/>
            <a:ext cx="12363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optimal path to goal</a:t>
            </a:r>
          </a:p>
        </p:txBody>
      </p:sp>
      <p:sp>
        <p:nvSpPr>
          <p:cNvPr id="63" name="Shape 63"/>
          <p:cNvSpPr txBox="1"/>
          <p:nvPr/>
        </p:nvSpPr>
        <p:spPr>
          <a:xfrm>
            <a:off x="5206338" y="2487972"/>
            <a:ext cx="3905700" cy="397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Good to know when each is complete/optimal.</a:t>
            </a:r>
          </a:p>
        </p:txBody>
      </p:sp>
      <p:sp>
        <p:nvSpPr>
          <p:cNvPr id="64" name="Shape 64"/>
          <p:cNvSpPr txBox="1"/>
          <p:nvPr/>
        </p:nvSpPr>
        <p:spPr>
          <a:xfrm>
            <a:off x="7228150" y="822067"/>
            <a:ext cx="1126800" cy="46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Uninformed Search</a:t>
            </a:r>
          </a:p>
        </p:txBody>
      </p:sp>
      <p:sp>
        <p:nvSpPr>
          <p:cNvPr id="65" name="Shape 65"/>
          <p:cNvSpPr txBox="1"/>
          <p:nvPr/>
        </p:nvSpPr>
        <p:spPr>
          <a:xfrm>
            <a:off x="7209750" y="1802171"/>
            <a:ext cx="1126800" cy="46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Informed Search</a:t>
            </a:r>
          </a:p>
        </p:txBody>
      </p:sp>
      <p:sp>
        <p:nvSpPr>
          <p:cNvPr id="66" name="Shape 66"/>
          <p:cNvSpPr/>
          <p:nvPr/>
        </p:nvSpPr>
        <p:spPr>
          <a:xfrm>
            <a:off x="6949675" y="847344"/>
            <a:ext cx="154200" cy="468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7" name="Shape 67"/>
          <p:cNvSpPr/>
          <p:nvPr/>
        </p:nvSpPr>
        <p:spPr>
          <a:xfrm>
            <a:off x="6949675" y="1870800"/>
            <a:ext cx="154200" cy="4953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68" name="Shape 68"/>
          <p:cNvCxnSpPr>
            <a:stCxn id="55" idx="3"/>
            <a:endCxn id="59" idx="1"/>
          </p:cNvCxnSpPr>
          <p:nvPr/>
        </p:nvCxnSpPr>
        <p:spPr>
          <a:xfrm flipH="1" rot="10800000">
            <a:off x="2592250" y="881550"/>
            <a:ext cx="599700" cy="816300"/>
          </a:xfrm>
          <a:prstGeom prst="straightConnector1">
            <a:avLst/>
          </a:prstGeom>
          <a:noFill/>
          <a:ln cap="flat" cmpd="sng" w="9525">
            <a:solidFill>
              <a:schemeClr val="dk2"/>
            </a:solidFill>
            <a:prstDash val="solid"/>
            <a:round/>
            <a:headEnd len="lg" w="lg" type="none"/>
            <a:tailEnd len="lg" w="lg" type="none"/>
          </a:ln>
        </p:spPr>
      </p:cxnSp>
      <p:cxnSp>
        <p:nvCxnSpPr>
          <p:cNvPr id="69" name="Shape 69"/>
          <p:cNvCxnSpPr>
            <a:stCxn id="55" idx="3"/>
            <a:endCxn id="58" idx="1"/>
          </p:cNvCxnSpPr>
          <p:nvPr/>
        </p:nvCxnSpPr>
        <p:spPr>
          <a:xfrm flipH="1" rot="10800000">
            <a:off x="2592250" y="1268250"/>
            <a:ext cx="599700" cy="429600"/>
          </a:xfrm>
          <a:prstGeom prst="straightConnector1">
            <a:avLst/>
          </a:prstGeom>
          <a:noFill/>
          <a:ln cap="flat" cmpd="sng" w="9525">
            <a:solidFill>
              <a:schemeClr val="dk2"/>
            </a:solidFill>
            <a:prstDash val="solid"/>
            <a:round/>
            <a:headEnd len="lg" w="lg" type="none"/>
            <a:tailEnd len="lg" w="lg" type="none"/>
          </a:ln>
        </p:spPr>
      </p:cxnSp>
      <p:cxnSp>
        <p:nvCxnSpPr>
          <p:cNvPr id="70" name="Shape 70"/>
          <p:cNvCxnSpPr>
            <a:stCxn id="55" idx="3"/>
            <a:endCxn id="56" idx="1"/>
          </p:cNvCxnSpPr>
          <p:nvPr/>
        </p:nvCxnSpPr>
        <p:spPr>
          <a:xfrm>
            <a:off x="2592250" y="1697850"/>
            <a:ext cx="594000" cy="21000"/>
          </a:xfrm>
          <a:prstGeom prst="straightConnector1">
            <a:avLst/>
          </a:prstGeom>
          <a:noFill/>
          <a:ln cap="flat" cmpd="sng" w="9525">
            <a:solidFill>
              <a:schemeClr val="dk2"/>
            </a:solidFill>
            <a:prstDash val="solid"/>
            <a:round/>
            <a:headEnd len="lg" w="lg" type="none"/>
            <a:tailEnd len="lg" w="lg" type="none"/>
          </a:ln>
        </p:spPr>
      </p:cxnSp>
      <p:cxnSp>
        <p:nvCxnSpPr>
          <p:cNvPr id="71" name="Shape 71"/>
          <p:cNvCxnSpPr>
            <a:stCxn id="55" idx="3"/>
            <a:endCxn id="61" idx="1"/>
          </p:cNvCxnSpPr>
          <p:nvPr/>
        </p:nvCxnSpPr>
        <p:spPr>
          <a:xfrm>
            <a:off x="2592250" y="1697850"/>
            <a:ext cx="594000" cy="407400"/>
          </a:xfrm>
          <a:prstGeom prst="straightConnector1">
            <a:avLst/>
          </a:prstGeom>
          <a:noFill/>
          <a:ln cap="flat" cmpd="sng" w="9525">
            <a:solidFill>
              <a:schemeClr val="dk2"/>
            </a:solidFill>
            <a:prstDash val="solid"/>
            <a:round/>
            <a:headEnd len="lg" w="lg" type="none"/>
            <a:tailEnd len="lg" w="lg" type="none"/>
          </a:ln>
        </p:spPr>
      </p:cxnSp>
      <p:cxnSp>
        <p:nvCxnSpPr>
          <p:cNvPr id="72" name="Shape 72"/>
          <p:cNvCxnSpPr>
            <a:stCxn id="55" idx="3"/>
            <a:endCxn id="60" idx="1"/>
          </p:cNvCxnSpPr>
          <p:nvPr/>
        </p:nvCxnSpPr>
        <p:spPr>
          <a:xfrm>
            <a:off x="2592250" y="1697850"/>
            <a:ext cx="594000" cy="793800"/>
          </a:xfrm>
          <a:prstGeom prst="straightConnector1">
            <a:avLst/>
          </a:prstGeom>
          <a:noFill/>
          <a:ln cap="flat" cmpd="sng" w="9525">
            <a:solidFill>
              <a:schemeClr val="dk2"/>
            </a:solidFill>
            <a:prstDash val="solid"/>
            <a:round/>
            <a:headEnd len="lg" w="lg" type="none"/>
            <a:tailEnd len="lg" w="lg" type="none"/>
          </a:ln>
        </p:spPr>
      </p:cxnSp>
      <p:cxnSp>
        <p:nvCxnSpPr>
          <p:cNvPr id="73" name="Shape 73"/>
          <p:cNvCxnSpPr>
            <a:stCxn id="59" idx="3"/>
            <a:endCxn id="57" idx="1"/>
          </p:cNvCxnSpPr>
          <p:nvPr/>
        </p:nvCxnSpPr>
        <p:spPr>
          <a:xfrm>
            <a:off x="4895151" y="881688"/>
            <a:ext cx="548400" cy="193200"/>
          </a:xfrm>
          <a:prstGeom prst="straightConnector1">
            <a:avLst/>
          </a:prstGeom>
          <a:noFill/>
          <a:ln cap="flat" cmpd="sng" w="9525">
            <a:solidFill>
              <a:schemeClr val="dk2"/>
            </a:solidFill>
            <a:prstDash val="solid"/>
            <a:round/>
            <a:headEnd len="lg" w="lg" type="none"/>
            <a:tailEnd len="lg" w="lg" type="none"/>
          </a:ln>
        </p:spPr>
      </p:cxnSp>
      <p:cxnSp>
        <p:nvCxnSpPr>
          <p:cNvPr id="74" name="Shape 74"/>
          <p:cNvCxnSpPr>
            <a:stCxn id="58" idx="3"/>
            <a:endCxn id="57" idx="1"/>
          </p:cNvCxnSpPr>
          <p:nvPr/>
        </p:nvCxnSpPr>
        <p:spPr>
          <a:xfrm flipH="1" rot="10800000">
            <a:off x="4895151" y="1074975"/>
            <a:ext cx="548400" cy="193200"/>
          </a:xfrm>
          <a:prstGeom prst="straightConnector1">
            <a:avLst/>
          </a:prstGeom>
          <a:noFill/>
          <a:ln cap="flat" cmpd="sng" w="9525">
            <a:solidFill>
              <a:schemeClr val="dk2"/>
            </a:solidFill>
            <a:prstDash val="solid"/>
            <a:round/>
            <a:headEnd len="lg" w="lg" type="none"/>
            <a:tailEnd len="lg" w="lg" type="none"/>
          </a:ln>
        </p:spPr>
      </p:cxnSp>
      <p:cxnSp>
        <p:nvCxnSpPr>
          <p:cNvPr id="75" name="Shape 75"/>
          <p:cNvCxnSpPr>
            <a:endCxn id="62" idx="1"/>
          </p:cNvCxnSpPr>
          <p:nvPr/>
        </p:nvCxnSpPr>
        <p:spPr>
          <a:xfrm>
            <a:off x="4912389" y="1815310"/>
            <a:ext cx="570900" cy="279300"/>
          </a:xfrm>
          <a:prstGeom prst="straightConnector1">
            <a:avLst/>
          </a:prstGeom>
          <a:noFill/>
          <a:ln cap="flat" cmpd="sng" w="9525">
            <a:solidFill>
              <a:schemeClr val="dk2"/>
            </a:solidFill>
            <a:prstDash val="solid"/>
            <a:round/>
            <a:headEnd len="lg" w="lg" type="none"/>
            <a:tailEnd len="lg" w="lg" type="none"/>
          </a:ln>
        </p:spPr>
      </p:cxnSp>
      <p:cxnSp>
        <p:nvCxnSpPr>
          <p:cNvPr id="76" name="Shape 76"/>
          <p:cNvCxnSpPr>
            <a:stCxn id="61" idx="3"/>
            <a:endCxn id="62" idx="1"/>
          </p:cNvCxnSpPr>
          <p:nvPr/>
        </p:nvCxnSpPr>
        <p:spPr>
          <a:xfrm flipH="1" rot="10800000">
            <a:off x="4889322" y="2094697"/>
            <a:ext cx="594000" cy="10500"/>
          </a:xfrm>
          <a:prstGeom prst="straightConnector1">
            <a:avLst/>
          </a:prstGeom>
          <a:noFill/>
          <a:ln cap="flat" cmpd="sng" w="9525">
            <a:solidFill>
              <a:schemeClr val="dk2"/>
            </a:solidFill>
            <a:prstDash val="solid"/>
            <a:round/>
            <a:headEnd len="lg" w="lg" type="none"/>
            <a:tailEnd len="lg" w="lg" type="none"/>
          </a:ln>
        </p:spPr>
      </p:cxnSp>
      <p:cxnSp>
        <p:nvCxnSpPr>
          <p:cNvPr id="77" name="Shape 77"/>
          <p:cNvCxnSpPr>
            <a:stCxn id="60" idx="3"/>
            <a:endCxn id="62" idx="1"/>
          </p:cNvCxnSpPr>
          <p:nvPr/>
        </p:nvCxnSpPr>
        <p:spPr>
          <a:xfrm flipH="1" rot="10800000">
            <a:off x="4889322" y="2094485"/>
            <a:ext cx="594000" cy="397200"/>
          </a:xfrm>
          <a:prstGeom prst="straightConnector1">
            <a:avLst/>
          </a:prstGeom>
          <a:noFill/>
          <a:ln cap="flat" cmpd="sng" w="9525">
            <a:solidFill>
              <a:schemeClr val="dk2"/>
            </a:solidFill>
            <a:prstDash val="solid"/>
            <a:round/>
            <a:headEnd len="lg" w="lg" type="none"/>
            <a:tailEnd len="lg" w="lg" type="none"/>
          </a:ln>
        </p:spPr>
      </p:cxnSp>
      <p:sp>
        <p:nvSpPr>
          <p:cNvPr id="78" name="Shape 78"/>
          <p:cNvSpPr txBox="1"/>
          <p:nvPr/>
        </p:nvSpPr>
        <p:spPr>
          <a:xfrm>
            <a:off x="318025" y="2841175"/>
            <a:ext cx="1314900" cy="505800"/>
          </a:xfrm>
          <a:prstGeom prst="rect">
            <a:avLst/>
          </a:prstGeom>
          <a:noFill/>
          <a:ln>
            <a:noFill/>
          </a:ln>
        </p:spPr>
        <p:txBody>
          <a:bodyPr anchorCtr="0" anchor="t" bIns="91425" lIns="91425" rIns="91425" wrap="square" tIns="91425">
            <a:noAutofit/>
          </a:bodyPr>
          <a:lstStyle/>
          <a:p>
            <a:pPr indent="0" lvl="0" marL="0">
              <a:spcBef>
                <a:spcPts val="0"/>
              </a:spcBef>
              <a:buNone/>
            </a:pPr>
            <a:r>
              <a:rPr lang="en"/>
              <a:t>Lecture 1/2/3</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Getting Involved in AI/ML</a:t>
            </a:r>
          </a:p>
        </p:txBody>
      </p:sp>
      <p:sp>
        <p:nvSpPr>
          <p:cNvPr id="708" name="Shape 708"/>
          <p:cNvSpPr txBox="1"/>
          <p:nvPr>
            <p:ph idx="1" type="body"/>
          </p:nvPr>
        </p:nvSpPr>
        <p:spPr>
          <a:xfrm>
            <a:off x="243000" y="556500"/>
            <a:ext cx="87951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lang="en"/>
              <a:t>For research opportunities:</a:t>
            </a:r>
          </a:p>
          <a:p>
            <a:pPr indent="-355600" lvl="0" marL="457200" marR="0" rtl="0" algn="l">
              <a:lnSpc>
                <a:spcPct val="100000"/>
              </a:lnSpc>
              <a:spcBef>
                <a:spcPts val="600"/>
              </a:spcBef>
              <a:spcAft>
                <a:spcPts val="0"/>
              </a:spcAft>
              <a:buSzPts val="2000"/>
              <a:buChar char="●"/>
            </a:pPr>
            <a:r>
              <a:rPr lang="en"/>
              <a:t>See: </a:t>
            </a:r>
            <a:r>
              <a:rPr lang="en" u="sng">
                <a:solidFill>
                  <a:schemeClr val="hlink"/>
                </a:solidFill>
                <a:hlinkClick r:id="rId3"/>
              </a:rPr>
              <a:t>https://eecs.berkeley.edu/research</a:t>
            </a:r>
          </a:p>
          <a:p>
            <a:pPr indent="-355600" lvl="0" marL="457200" marR="0" rtl="0" algn="l">
              <a:lnSpc>
                <a:spcPct val="100000"/>
              </a:lnSpc>
              <a:spcBef>
                <a:spcPts val="0"/>
              </a:spcBef>
              <a:spcAft>
                <a:spcPts val="0"/>
              </a:spcAft>
              <a:buSzPts val="2000"/>
              <a:buChar char="●"/>
            </a:pPr>
            <a:r>
              <a:rPr lang="en"/>
              <a:t>Talk to your TAs about dropping in on research group meetings.</a:t>
            </a:r>
          </a:p>
          <a:p>
            <a:pPr indent="-355600" lvl="0" marL="457200" marR="0" rtl="0" algn="l">
              <a:lnSpc>
                <a:spcPct val="100000"/>
              </a:lnSpc>
              <a:spcBef>
                <a:spcPts val="0"/>
              </a:spcBef>
              <a:spcAft>
                <a:spcPts val="0"/>
              </a:spcAft>
              <a:buSzPts val="2000"/>
              <a:buChar char="●"/>
            </a:pPr>
            <a:r>
              <a:rPr lang="en"/>
              <a:t>Volunteer to help out in lab (by talking to TAs, postdocs or professors)</a:t>
            </a: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One interesting opportunity:</a:t>
            </a:r>
          </a:p>
          <a:p>
            <a:pPr indent="-355600" lvl="0" marL="457200" marR="0" rtl="0" algn="l">
              <a:lnSpc>
                <a:spcPct val="100000"/>
              </a:lnSpc>
              <a:spcBef>
                <a:spcPts val="600"/>
              </a:spcBef>
              <a:spcAft>
                <a:spcPts val="0"/>
              </a:spcAft>
              <a:buSzPts val="2000"/>
              <a:buChar char="●"/>
            </a:pPr>
            <a:r>
              <a:rPr lang="en"/>
              <a:t>Professor Laurent El Ghaoui and one of my old grad school buddies Andrew Godbehere are working on a set of AI tools for understanding congressional transcripts.</a:t>
            </a:r>
          </a:p>
          <a:p>
            <a:pPr indent="-355600" lvl="1" marL="914400" marR="0" rtl="0" algn="l">
              <a:lnSpc>
                <a:spcPct val="100000"/>
              </a:lnSpc>
              <a:spcBef>
                <a:spcPts val="0"/>
              </a:spcBef>
              <a:spcAft>
                <a:spcPts val="0"/>
              </a:spcAft>
              <a:buSzPts val="2000"/>
              <a:buChar char="○"/>
            </a:pPr>
            <a:r>
              <a:rPr lang="en"/>
              <a:t>Email me if you want to help out! Requires no fancy knowledge. </a:t>
            </a:r>
            <a:br>
              <a:rPr lang="en"/>
            </a:b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pic>
        <p:nvPicPr>
          <p:cNvPr id="713" name="Shape 713"/>
          <p:cNvPicPr preferRelativeResize="0"/>
          <p:nvPr/>
        </p:nvPicPr>
        <p:blipFill>
          <a:blip r:embed="rId3">
            <a:alphaModFix/>
          </a:blip>
          <a:stretch>
            <a:fillRect/>
          </a:stretch>
        </p:blipFill>
        <p:spPr>
          <a:xfrm>
            <a:off x="400075" y="443375"/>
            <a:ext cx="8343849" cy="4171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Shape 718"/>
          <p:cNvSpPr txBox="1"/>
          <p:nvPr>
            <p:ph type="title"/>
          </p:nvPr>
        </p:nvSpPr>
        <p:spPr>
          <a:xfrm>
            <a:off x="166800" y="92500"/>
            <a:ext cx="8652900" cy="495300"/>
          </a:xfrm>
          <a:prstGeom prst="rect">
            <a:avLst/>
          </a:prstGeom>
        </p:spPr>
        <p:txBody>
          <a:bodyPr anchorCtr="0" anchor="b" bIns="91425" lIns="91425" rIns="91425" wrap="square" tIns="91425">
            <a:noAutofit/>
          </a:bodyPr>
          <a:lstStyle/>
          <a:p>
            <a:pPr indent="0" lvl="0" marL="0" rtl="0">
              <a:spcBef>
                <a:spcPts val="0"/>
              </a:spcBef>
              <a:buNone/>
            </a:pPr>
            <a:r>
              <a:rPr lang="en"/>
              <a:t>Special thanks to the Ketrina Yim!</a:t>
            </a:r>
          </a:p>
        </p:txBody>
      </p:sp>
      <p:pic>
        <p:nvPicPr>
          <p:cNvPr id="719" name="Shape 719"/>
          <p:cNvPicPr preferRelativeResize="0"/>
          <p:nvPr/>
        </p:nvPicPr>
        <p:blipFill>
          <a:blip r:embed="rId3">
            <a:alphaModFix/>
          </a:blip>
          <a:stretch>
            <a:fillRect/>
          </a:stretch>
        </p:blipFill>
        <p:spPr>
          <a:xfrm>
            <a:off x="213925" y="1095575"/>
            <a:ext cx="8839201" cy="3107296"/>
          </a:xfrm>
          <a:prstGeom prst="rect">
            <a:avLst/>
          </a:prstGeom>
          <a:noFill/>
          <a:ln>
            <a:noFill/>
          </a:ln>
        </p:spPr>
      </p:pic>
      <p:sp>
        <p:nvSpPr>
          <p:cNvPr id="720" name="Shape 720"/>
          <p:cNvSpPr txBox="1"/>
          <p:nvPr/>
        </p:nvSpPr>
        <p:spPr>
          <a:xfrm>
            <a:off x="7491745" y="3525595"/>
            <a:ext cx="1299900" cy="5931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a:t>Ketrina Yim</a:t>
            </a:r>
          </a:p>
          <a:p>
            <a:pPr indent="0" lvl="0" marL="0" algn="ctr">
              <a:spcBef>
                <a:spcPts val="0"/>
              </a:spcBef>
              <a:buNone/>
            </a:pPr>
            <a:r>
              <a:rPr lang="en"/>
              <a:t>CS 188 Artist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ph type="title"/>
          </p:nvPr>
        </p:nvSpPr>
        <p:spPr>
          <a:xfrm>
            <a:off x="166800" y="92500"/>
            <a:ext cx="8652900" cy="495300"/>
          </a:xfrm>
          <a:prstGeom prst="rect">
            <a:avLst/>
          </a:prstGeom>
        </p:spPr>
        <p:txBody>
          <a:bodyPr anchorCtr="0" anchor="b" bIns="91425" lIns="91425" rIns="91425" wrap="square" tIns="91425">
            <a:noAutofit/>
          </a:bodyPr>
          <a:lstStyle/>
          <a:p>
            <a:pPr indent="0" lvl="0" marL="0" rtl="0">
              <a:spcBef>
                <a:spcPts val="0"/>
              </a:spcBef>
              <a:buNone/>
            </a:pPr>
            <a:r>
              <a:rPr lang="en"/>
              <a:t>Special thanks to the Staff!</a:t>
            </a:r>
          </a:p>
        </p:txBody>
      </p:sp>
      <p:sp>
        <p:nvSpPr>
          <p:cNvPr id="726" name="Shape 726"/>
          <p:cNvSpPr txBox="1"/>
          <p:nvPr>
            <p:ph idx="1" type="body"/>
          </p:nvPr>
        </p:nvSpPr>
        <p:spPr>
          <a:xfrm>
            <a:off x="243000" y="556500"/>
            <a:ext cx="8851800" cy="4441200"/>
          </a:xfrm>
          <a:prstGeom prst="rect">
            <a:avLst/>
          </a:prstGeom>
        </p:spPr>
        <p:txBody>
          <a:bodyPr anchorCtr="0" anchor="t" bIns="91425" lIns="91425" rIns="91425" wrap="square" tIns="91425">
            <a:noAutofit/>
          </a:bodyPr>
          <a:lstStyle/>
          <a:p>
            <a:pPr indent="387350" lvl="0" marL="457200" rtl="0">
              <a:spcBef>
                <a:spcPts val="0"/>
              </a:spcBef>
              <a:buClr>
                <a:schemeClr val="dk1"/>
              </a:buClr>
              <a:buSzPts val="1100"/>
              <a:buFont typeface="Arial"/>
              <a:buNone/>
            </a:pPr>
            <a:r>
              <a:rPr lang="en"/>
              <a:t>Becca Roelofs</a:t>
            </a:r>
            <a:r>
              <a:rPr lang="en"/>
              <a:t>	Steven Bi		Allen Guo		Rosie Jia</a:t>
            </a:r>
          </a:p>
          <a:p>
            <a:pPr indent="387350" lvl="0" marL="457200" rtl="0">
              <a:spcBef>
                <a:spcPts val="0"/>
              </a:spcBef>
              <a:buClr>
                <a:schemeClr val="dk1"/>
              </a:buClr>
              <a:buSzPts val="1100"/>
              <a:buFont typeface="Arial"/>
              <a:buNone/>
            </a:pPr>
            <a:r>
              <a:rPr lang="en"/>
              <a:t>Michael Laskey	Sherdil Niyaz		Aldo Pacchiano	Nick Rose</a:t>
            </a:r>
          </a:p>
          <a:p>
            <a:pPr indent="387350" lvl="0" marL="457200" rtl="0">
              <a:spcBef>
                <a:spcPts val="0"/>
              </a:spcBef>
              <a:buClr>
                <a:schemeClr val="dk1"/>
              </a:buClr>
              <a:buSzPts val="1100"/>
              <a:buFont typeface="Arial"/>
              <a:buNone/>
            </a:pPr>
            <a:r>
              <a:rPr lang="en"/>
              <a:t>Nikhil Sharma	Caryn Tran		Anwar Baroudi	Won Park</a:t>
            </a:r>
          </a:p>
          <a:p>
            <a:pPr indent="387350" lvl="0" marL="457200">
              <a:spcBef>
                <a:spcPts val="0"/>
              </a:spcBef>
              <a:buClr>
                <a:schemeClr val="dk1"/>
              </a:buClr>
              <a:buSzPts val="1100"/>
              <a:buFont typeface="Arial"/>
              <a:buNone/>
            </a:pPr>
            <a:r>
              <a:rPr lang="en"/>
              <a:t>Ted Xiao		</a:t>
            </a:r>
          </a:p>
          <a:p>
            <a:pPr indent="457200" lvl="0" marL="3657600" rtl="0">
              <a:spcBef>
                <a:spcPts val="0"/>
              </a:spcBef>
              <a:buNone/>
            </a:pPr>
            <a:r>
              <a:rPr lang="en" u="sng">
                <a:solidFill>
                  <a:schemeClr val="hlink"/>
                </a:solidFill>
                <a:hlinkClick r:id="rId3"/>
              </a:rPr>
              <a:t>(Link)</a:t>
            </a:r>
          </a:p>
          <a:p>
            <a:pPr indent="457200" lvl="0" marL="3657600" rtl="0">
              <a:spcBef>
                <a:spcPts val="0"/>
              </a:spcBef>
              <a:buNone/>
            </a:pPr>
            <a:r>
              <a:t/>
            </a:r>
            <a:endParaRPr b="1"/>
          </a:p>
          <a:p>
            <a:pPr indent="0" lvl="0" marL="0" rtl="0">
              <a:spcBef>
                <a:spcPts val="0"/>
              </a:spcBef>
              <a:buNone/>
            </a:pPr>
            <a:r>
              <a:rPr lang="en"/>
              <a:t>And to Adam Janin as well!</a:t>
            </a:r>
          </a:p>
          <a:p>
            <a:pPr indent="-355600" lvl="0" marL="457200" rtl="0">
              <a:spcBef>
                <a:spcPts val="0"/>
              </a:spcBef>
              <a:buSzPts val="2000"/>
              <a:buChar char="●"/>
            </a:pPr>
            <a:r>
              <a:rPr lang="en"/>
              <a:t>First time teaching in a long while, and quite a hero for operating in this strange 500+ student environment while also having another full time job!</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Shape 731"/>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Things to Ponder Filling Out Course Survey</a:t>
            </a:r>
          </a:p>
        </p:txBody>
      </p:sp>
      <p:sp>
        <p:nvSpPr>
          <p:cNvPr id="732" name="Shape 732"/>
          <p:cNvSpPr txBox="1"/>
          <p:nvPr>
            <p:ph idx="1" type="body"/>
          </p:nvPr>
        </p:nvSpPr>
        <p:spPr>
          <a:xfrm>
            <a:off x="243000" y="556500"/>
            <a:ext cx="8764200" cy="41538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lang="en"/>
              <a:t>New Aspects of Course: What did you like / not like?</a:t>
            </a:r>
          </a:p>
          <a:p>
            <a:pPr indent="-355600" lvl="0" marL="457200" marR="0" rtl="0" algn="l">
              <a:lnSpc>
                <a:spcPct val="100000"/>
              </a:lnSpc>
              <a:spcBef>
                <a:spcPts val="600"/>
              </a:spcBef>
              <a:spcAft>
                <a:spcPts val="0"/>
              </a:spcAft>
              <a:buSzPts val="2000"/>
              <a:buChar char="●"/>
            </a:pPr>
            <a:r>
              <a:rPr lang="en"/>
              <a:t>In-lecture question-goat, reworking of lectures to have a strong story (but sometimes slower than previous semesters)</a:t>
            </a:r>
          </a:p>
          <a:p>
            <a:pPr indent="-355600" lvl="0" marL="457200" marR="0" rtl="0" algn="l">
              <a:lnSpc>
                <a:spcPct val="100000"/>
              </a:lnSpc>
              <a:spcBef>
                <a:spcPts val="0"/>
              </a:spcBef>
              <a:spcAft>
                <a:spcPts val="0"/>
              </a:spcAft>
              <a:buSzPts val="2000"/>
              <a:buChar char="●"/>
            </a:pPr>
            <a:r>
              <a:rPr lang="en"/>
              <a:t>Two midterms instead of 1.</a:t>
            </a:r>
          </a:p>
          <a:p>
            <a:pPr indent="-355600" lvl="0" marL="457200" marR="0" rtl="0" algn="l">
              <a:lnSpc>
                <a:spcPct val="100000"/>
              </a:lnSpc>
              <a:spcBef>
                <a:spcPts val="0"/>
              </a:spcBef>
              <a:spcAft>
                <a:spcPts val="0"/>
              </a:spcAft>
              <a:buSzPts val="2000"/>
              <a:buChar char="●"/>
            </a:pPr>
            <a:r>
              <a:rPr lang="en"/>
              <a:t>New project 6: Build and train perceptron and neuron from scratch.</a:t>
            </a:r>
          </a:p>
          <a:p>
            <a:pPr indent="-355600" lvl="0" marL="457200" marR="0" rtl="0" algn="l">
              <a:lnSpc>
                <a:spcPct val="100000"/>
              </a:lnSpc>
              <a:spcBef>
                <a:spcPts val="0"/>
              </a:spcBef>
              <a:spcAft>
                <a:spcPts val="0"/>
              </a:spcAft>
              <a:buSzPts val="2000"/>
              <a:buChar char="●"/>
            </a:pPr>
            <a:r>
              <a:rPr lang="en"/>
              <a:t>Week 1 - 8 lecture notes.</a:t>
            </a:r>
          </a:p>
          <a:p>
            <a:pPr indent="-355600" lvl="0" marL="457200" marR="0" rtl="0" algn="l">
              <a:lnSpc>
                <a:spcPct val="100000"/>
              </a:lnSpc>
              <a:spcBef>
                <a:spcPts val="0"/>
              </a:spcBef>
              <a:spcAft>
                <a:spcPts val="0"/>
              </a:spcAft>
              <a:buSzPts val="2000"/>
              <a:buChar char="●"/>
            </a:pPr>
            <a:r>
              <a:rPr lang="en"/>
              <a:t>Token-based client side autograder.</a:t>
            </a:r>
          </a:p>
          <a:p>
            <a:pPr indent="0" lvl="0" marL="0" marR="0" rtl="0" algn="l">
              <a:lnSpc>
                <a:spcPct val="100000"/>
              </a:lnSpc>
              <a:spcBef>
                <a:spcPts val="600"/>
              </a:spcBef>
              <a:spcAft>
                <a:spcPts val="0"/>
              </a:spcAft>
              <a:buNone/>
            </a:pPr>
            <a:r>
              <a:rPr b="1" lang="en"/>
              <a:t>course-evaluations.berkeley.edu</a:t>
            </a:r>
          </a:p>
          <a:p>
            <a:pPr indent="0" lvl="0" marL="0" marR="0" rtl="0" algn="l">
              <a:lnSpc>
                <a:spcPct val="100000"/>
              </a:lnSpc>
              <a:spcBef>
                <a:spcPts val="600"/>
              </a:spcBef>
              <a:spcAft>
                <a:spcPts val="0"/>
              </a:spcAft>
              <a:buNone/>
            </a:pPr>
            <a:r>
              <a:rPr lang="en"/>
              <a:t>Coming up? What do you think your successors will want?</a:t>
            </a:r>
          </a:p>
          <a:p>
            <a:pPr indent="-355600" lvl="0" marL="457200" marR="0" rtl="0" algn="l">
              <a:lnSpc>
                <a:spcPct val="100000"/>
              </a:lnSpc>
              <a:spcBef>
                <a:spcPts val="600"/>
              </a:spcBef>
              <a:spcAft>
                <a:spcPts val="0"/>
              </a:spcAft>
              <a:buSzPts val="2000"/>
              <a:buChar char="●"/>
            </a:pPr>
            <a:r>
              <a:rPr lang="en"/>
              <a:t>Written homeworks or other ways to reinforce understanding of theory?</a:t>
            </a:r>
          </a:p>
          <a:p>
            <a:pPr indent="-355600" lvl="0" marL="457200" marR="0" rtl="0" algn="l">
              <a:lnSpc>
                <a:spcPct val="100000"/>
              </a:lnSpc>
              <a:spcBef>
                <a:spcPts val="0"/>
              </a:spcBef>
              <a:spcAft>
                <a:spcPts val="0"/>
              </a:spcAft>
              <a:buSzPts val="2000"/>
              <a:buChar char="●"/>
            </a:pPr>
            <a:r>
              <a:rPr lang="en"/>
              <a:t>Increase obviousness of connections to real world?</a:t>
            </a:r>
          </a:p>
          <a:p>
            <a:pPr indent="-355600" lvl="0" marL="457200" marR="0" rtl="0" algn="l">
              <a:lnSpc>
                <a:spcPct val="100000"/>
              </a:lnSpc>
              <a:spcBef>
                <a:spcPts val="0"/>
              </a:spcBef>
              <a:spcAft>
                <a:spcPts val="0"/>
              </a:spcAft>
              <a:buSzPts val="2000"/>
              <a:buChar char="●"/>
            </a:pPr>
            <a:r>
              <a:rPr lang="en"/>
              <a:t>Cut some CSPs, add back D-separation officially?</a:t>
            </a:r>
          </a:p>
          <a:p>
            <a:pPr indent="-355600" lvl="0" marL="457200" marR="0" rtl="0" algn="l">
              <a:lnSpc>
                <a:spcPct val="100000"/>
              </a:lnSpc>
              <a:spcBef>
                <a:spcPts val="0"/>
              </a:spcBef>
              <a:spcAft>
                <a:spcPts val="0"/>
              </a:spcAft>
              <a:buSzPts val="2000"/>
              <a:buChar char="●"/>
            </a:pPr>
            <a:r>
              <a:rPr lang="en"/>
              <a:t>Changes you’d like to projects?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0" st="0"/>
                                            </p:txEl>
                                          </p:spTgt>
                                        </p:tgtEl>
                                        <p:attrNameLst>
                                          <p:attrName>style.visibility</p:attrName>
                                        </p:attrNameLst>
                                      </p:cBhvr>
                                      <p:to>
                                        <p:strVal val="visible"/>
                                      </p:to>
                                    </p:set>
                                    <p:animEffect filter="fade" transition="in">
                                      <p:cBhvr>
                                        <p:cTn dur="1"/>
                                        <p:tgtEl>
                                          <p:spTgt spid="7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1" st="1"/>
                                            </p:txEl>
                                          </p:spTgt>
                                        </p:tgtEl>
                                        <p:attrNameLst>
                                          <p:attrName>style.visibility</p:attrName>
                                        </p:attrNameLst>
                                      </p:cBhvr>
                                      <p:to>
                                        <p:strVal val="visible"/>
                                      </p:to>
                                    </p:set>
                                    <p:animEffect filter="fade" transition="in">
                                      <p:cBhvr>
                                        <p:cTn dur="1"/>
                                        <p:tgtEl>
                                          <p:spTgt spid="7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2" st="2"/>
                                            </p:txEl>
                                          </p:spTgt>
                                        </p:tgtEl>
                                        <p:attrNameLst>
                                          <p:attrName>style.visibility</p:attrName>
                                        </p:attrNameLst>
                                      </p:cBhvr>
                                      <p:to>
                                        <p:strVal val="visible"/>
                                      </p:to>
                                    </p:set>
                                    <p:animEffect filter="fade" transition="in">
                                      <p:cBhvr>
                                        <p:cTn dur="1"/>
                                        <p:tgtEl>
                                          <p:spTgt spid="7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3" st="3"/>
                                            </p:txEl>
                                          </p:spTgt>
                                        </p:tgtEl>
                                        <p:attrNameLst>
                                          <p:attrName>style.visibility</p:attrName>
                                        </p:attrNameLst>
                                      </p:cBhvr>
                                      <p:to>
                                        <p:strVal val="visible"/>
                                      </p:to>
                                    </p:set>
                                    <p:animEffect filter="fade" transition="in">
                                      <p:cBhvr>
                                        <p:cTn dur="1"/>
                                        <p:tgtEl>
                                          <p:spTgt spid="7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4" st="4"/>
                                            </p:txEl>
                                          </p:spTgt>
                                        </p:tgtEl>
                                        <p:attrNameLst>
                                          <p:attrName>style.visibility</p:attrName>
                                        </p:attrNameLst>
                                      </p:cBhvr>
                                      <p:to>
                                        <p:strVal val="visible"/>
                                      </p:to>
                                    </p:set>
                                    <p:animEffect filter="fade" transition="in">
                                      <p:cBhvr>
                                        <p:cTn dur="1"/>
                                        <p:tgtEl>
                                          <p:spTgt spid="7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5" st="5"/>
                                            </p:txEl>
                                          </p:spTgt>
                                        </p:tgtEl>
                                        <p:attrNameLst>
                                          <p:attrName>style.visibility</p:attrName>
                                        </p:attrNameLst>
                                      </p:cBhvr>
                                      <p:to>
                                        <p:strVal val="visible"/>
                                      </p:to>
                                    </p:set>
                                    <p:animEffect filter="fade" transition="in">
                                      <p:cBhvr>
                                        <p:cTn dur="1"/>
                                        <p:tgtEl>
                                          <p:spTgt spid="7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6" st="6"/>
                                            </p:txEl>
                                          </p:spTgt>
                                        </p:tgtEl>
                                        <p:attrNameLst>
                                          <p:attrName>style.visibility</p:attrName>
                                        </p:attrNameLst>
                                      </p:cBhvr>
                                      <p:to>
                                        <p:strVal val="visible"/>
                                      </p:to>
                                    </p:set>
                                    <p:animEffect filter="fade" transition="in">
                                      <p:cBhvr>
                                        <p:cTn dur="1"/>
                                        <p:tgtEl>
                                          <p:spTgt spid="7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7" st="7"/>
                                            </p:txEl>
                                          </p:spTgt>
                                        </p:tgtEl>
                                        <p:attrNameLst>
                                          <p:attrName>style.visibility</p:attrName>
                                        </p:attrNameLst>
                                      </p:cBhvr>
                                      <p:to>
                                        <p:strVal val="visible"/>
                                      </p:to>
                                    </p:set>
                                    <p:animEffect filter="fade" transition="in">
                                      <p:cBhvr>
                                        <p:cTn dur="1"/>
                                        <p:tgtEl>
                                          <p:spTgt spid="7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8" st="8"/>
                                            </p:txEl>
                                          </p:spTgt>
                                        </p:tgtEl>
                                        <p:attrNameLst>
                                          <p:attrName>style.visibility</p:attrName>
                                        </p:attrNameLst>
                                      </p:cBhvr>
                                      <p:to>
                                        <p:strVal val="visible"/>
                                      </p:to>
                                    </p:set>
                                    <p:animEffect filter="fade" transition="in">
                                      <p:cBhvr>
                                        <p:cTn dur="1"/>
                                        <p:tgtEl>
                                          <p:spTgt spid="7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9" st="9"/>
                                            </p:txEl>
                                          </p:spTgt>
                                        </p:tgtEl>
                                        <p:attrNameLst>
                                          <p:attrName>style.visibility</p:attrName>
                                        </p:attrNameLst>
                                      </p:cBhvr>
                                      <p:to>
                                        <p:strVal val="visible"/>
                                      </p:to>
                                    </p:set>
                                    <p:animEffect filter="fade" transition="in">
                                      <p:cBhvr>
                                        <p:cTn dur="1"/>
                                        <p:tgtEl>
                                          <p:spTgt spid="73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10" st="10"/>
                                            </p:txEl>
                                          </p:spTgt>
                                        </p:tgtEl>
                                        <p:attrNameLst>
                                          <p:attrName>style.visibility</p:attrName>
                                        </p:attrNameLst>
                                      </p:cBhvr>
                                      <p:to>
                                        <p:strVal val="visible"/>
                                      </p:to>
                                    </p:set>
                                    <p:animEffect filter="fade" transition="in">
                                      <p:cBhvr>
                                        <p:cTn dur="1"/>
                                        <p:tgtEl>
                                          <p:spTgt spid="73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11" st="11"/>
                                            </p:txEl>
                                          </p:spTgt>
                                        </p:tgtEl>
                                        <p:attrNameLst>
                                          <p:attrName>style.visibility</p:attrName>
                                        </p:attrNameLst>
                                      </p:cBhvr>
                                      <p:to>
                                        <p:strVal val="visible"/>
                                      </p:to>
                                    </p:set>
                                    <p:animEffect filter="fade" transition="in">
                                      <p:cBhvr>
                                        <p:cTn dur="1"/>
                                        <p:tgtEl>
                                          <p:spTgt spid="73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p:nvPr/>
        </p:nvSpPr>
        <p:spPr>
          <a:xfrm>
            <a:off x="258850" y="750175"/>
            <a:ext cx="8670300" cy="30447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84" name="Shape 84"/>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Constraint Satisfaction Problems</a:t>
            </a:r>
          </a:p>
        </p:txBody>
      </p:sp>
      <p:sp>
        <p:nvSpPr>
          <p:cNvPr id="85" name="Shape 85"/>
          <p:cNvSpPr/>
          <p:nvPr/>
        </p:nvSpPr>
        <p:spPr>
          <a:xfrm>
            <a:off x="2696850" y="1226675"/>
            <a:ext cx="3787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CSP-Backtracking</a:t>
            </a:r>
          </a:p>
        </p:txBody>
      </p:sp>
      <p:sp>
        <p:nvSpPr>
          <p:cNvPr id="86" name="Shape 86"/>
          <p:cNvSpPr/>
          <p:nvPr/>
        </p:nvSpPr>
        <p:spPr>
          <a:xfrm>
            <a:off x="367200" y="1389925"/>
            <a:ext cx="1785600" cy="9765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CSP:</a:t>
            </a:r>
          </a:p>
          <a:p>
            <a:pPr indent="-317500" lvl="0" marL="457200" rtl="0">
              <a:spcBef>
                <a:spcPts val="0"/>
              </a:spcBef>
              <a:spcAft>
                <a:spcPts val="0"/>
              </a:spcAft>
              <a:buSzPts val="1400"/>
              <a:buChar char="●"/>
            </a:pPr>
            <a:r>
              <a:rPr lang="en"/>
              <a:t>Variables</a:t>
            </a:r>
          </a:p>
          <a:p>
            <a:pPr indent="-317500" lvl="0" marL="457200" rtl="0">
              <a:spcBef>
                <a:spcPts val="0"/>
              </a:spcBef>
              <a:spcAft>
                <a:spcPts val="0"/>
              </a:spcAft>
              <a:buSzPts val="1400"/>
              <a:buChar char="●"/>
            </a:pPr>
            <a:r>
              <a:rPr lang="en"/>
              <a:t>Domains</a:t>
            </a:r>
          </a:p>
          <a:p>
            <a:pPr indent="-317500" lvl="0" marL="457200" rtl="0">
              <a:spcBef>
                <a:spcPts val="0"/>
              </a:spcBef>
              <a:buSzPts val="1400"/>
              <a:buChar char="●"/>
            </a:pPr>
            <a:r>
              <a:rPr lang="en"/>
              <a:t>Constraints</a:t>
            </a:r>
          </a:p>
        </p:txBody>
      </p:sp>
      <p:sp>
        <p:nvSpPr>
          <p:cNvPr id="87" name="Shape 87"/>
          <p:cNvSpPr/>
          <p:nvPr/>
        </p:nvSpPr>
        <p:spPr>
          <a:xfrm>
            <a:off x="2696849" y="840200"/>
            <a:ext cx="3787200" cy="305400"/>
          </a:xfrm>
          <a:prstGeom prst="rect">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DFS/BFS</a:t>
            </a:r>
          </a:p>
        </p:txBody>
      </p:sp>
      <p:sp>
        <p:nvSpPr>
          <p:cNvPr id="88" name="Shape 88"/>
          <p:cNvSpPr/>
          <p:nvPr/>
        </p:nvSpPr>
        <p:spPr>
          <a:xfrm>
            <a:off x="2696851" y="1535435"/>
            <a:ext cx="489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FC</a:t>
            </a:r>
          </a:p>
        </p:txBody>
      </p:sp>
      <p:sp>
        <p:nvSpPr>
          <p:cNvPr id="89" name="Shape 89"/>
          <p:cNvSpPr/>
          <p:nvPr/>
        </p:nvSpPr>
        <p:spPr>
          <a:xfrm>
            <a:off x="3181506" y="1532344"/>
            <a:ext cx="4893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AC</a:t>
            </a:r>
          </a:p>
        </p:txBody>
      </p:sp>
      <p:sp>
        <p:nvSpPr>
          <p:cNvPr id="90" name="Shape 90"/>
          <p:cNvSpPr/>
          <p:nvPr/>
        </p:nvSpPr>
        <p:spPr>
          <a:xfrm>
            <a:off x="3647850" y="1532350"/>
            <a:ext cx="599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MRV</a:t>
            </a:r>
          </a:p>
        </p:txBody>
      </p:sp>
      <p:sp>
        <p:nvSpPr>
          <p:cNvPr id="91" name="Shape 91"/>
          <p:cNvSpPr/>
          <p:nvPr/>
        </p:nvSpPr>
        <p:spPr>
          <a:xfrm>
            <a:off x="4181250" y="1532350"/>
            <a:ext cx="5997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LCV</a:t>
            </a:r>
          </a:p>
        </p:txBody>
      </p:sp>
      <p:sp>
        <p:nvSpPr>
          <p:cNvPr id="92" name="Shape 92"/>
          <p:cNvSpPr/>
          <p:nvPr/>
        </p:nvSpPr>
        <p:spPr>
          <a:xfrm>
            <a:off x="4778750" y="1535425"/>
            <a:ext cx="781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TREE</a:t>
            </a:r>
          </a:p>
        </p:txBody>
      </p:sp>
      <p:sp>
        <p:nvSpPr>
          <p:cNvPr id="93" name="Shape 93"/>
          <p:cNvSpPr/>
          <p:nvPr/>
        </p:nvSpPr>
        <p:spPr>
          <a:xfrm>
            <a:off x="5486844" y="1535425"/>
            <a:ext cx="997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CUTSET</a:t>
            </a:r>
          </a:p>
        </p:txBody>
      </p:sp>
      <p:sp>
        <p:nvSpPr>
          <p:cNvPr id="94" name="Shape 94"/>
          <p:cNvSpPr/>
          <p:nvPr/>
        </p:nvSpPr>
        <p:spPr>
          <a:xfrm>
            <a:off x="2700400" y="1960479"/>
            <a:ext cx="3787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Min-Conflicts</a:t>
            </a:r>
          </a:p>
        </p:txBody>
      </p:sp>
      <p:sp>
        <p:nvSpPr>
          <p:cNvPr id="95" name="Shape 95"/>
          <p:cNvSpPr/>
          <p:nvPr/>
        </p:nvSpPr>
        <p:spPr>
          <a:xfrm>
            <a:off x="2700400" y="2400412"/>
            <a:ext cx="3787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Simulated Annealing</a:t>
            </a:r>
          </a:p>
        </p:txBody>
      </p:sp>
      <p:sp>
        <p:nvSpPr>
          <p:cNvPr id="96" name="Shape 96"/>
          <p:cNvSpPr/>
          <p:nvPr/>
        </p:nvSpPr>
        <p:spPr>
          <a:xfrm>
            <a:off x="2700400" y="2843164"/>
            <a:ext cx="3787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Genetic Algorithms</a:t>
            </a:r>
          </a:p>
        </p:txBody>
      </p:sp>
      <p:sp>
        <p:nvSpPr>
          <p:cNvPr id="97" name="Shape 97"/>
          <p:cNvSpPr/>
          <p:nvPr/>
        </p:nvSpPr>
        <p:spPr>
          <a:xfrm>
            <a:off x="7152539" y="991885"/>
            <a:ext cx="12363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Correct Assignment</a:t>
            </a:r>
          </a:p>
        </p:txBody>
      </p:sp>
      <p:sp>
        <p:nvSpPr>
          <p:cNvPr id="98" name="Shape 98"/>
          <p:cNvSpPr/>
          <p:nvPr/>
        </p:nvSpPr>
        <p:spPr>
          <a:xfrm>
            <a:off x="7152550" y="2189069"/>
            <a:ext cx="1236300" cy="7743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Hopefully Correct Assignment</a:t>
            </a:r>
          </a:p>
        </p:txBody>
      </p:sp>
      <p:cxnSp>
        <p:nvCxnSpPr>
          <p:cNvPr id="99" name="Shape 99"/>
          <p:cNvCxnSpPr>
            <a:stCxn id="87" idx="3"/>
            <a:endCxn id="97" idx="1"/>
          </p:cNvCxnSpPr>
          <p:nvPr/>
        </p:nvCxnSpPr>
        <p:spPr>
          <a:xfrm>
            <a:off x="6484049" y="992900"/>
            <a:ext cx="668400" cy="233400"/>
          </a:xfrm>
          <a:prstGeom prst="straightConnector1">
            <a:avLst/>
          </a:prstGeom>
          <a:noFill/>
          <a:ln cap="flat" cmpd="sng" w="9525">
            <a:solidFill>
              <a:schemeClr val="dk2"/>
            </a:solidFill>
            <a:prstDash val="solid"/>
            <a:round/>
            <a:headEnd len="lg" w="lg" type="none"/>
            <a:tailEnd len="lg" w="lg" type="none"/>
          </a:ln>
        </p:spPr>
      </p:cxnSp>
      <p:cxnSp>
        <p:nvCxnSpPr>
          <p:cNvPr id="100" name="Shape 100"/>
          <p:cNvCxnSpPr>
            <a:endCxn id="97" idx="1"/>
          </p:cNvCxnSpPr>
          <p:nvPr/>
        </p:nvCxnSpPr>
        <p:spPr>
          <a:xfrm flipH="1" rot="10800000">
            <a:off x="6473039" y="1226335"/>
            <a:ext cx="679500" cy="328800"/>
          </a:xfrm>
          <a:prstGeom prst="straightConnector1">
            <a:avLst/>
          </a:prstGeom>
          <a:noFill/>
          <a:ln cap="flat" cmpd="sng" w="9525">
            <a:solidFill>
              <a:schemeClr val="dk2"/>
            </a:solidFill>
            <a:prstDash val="solid"/>
            <a:round/>
            <a:headEnd len="lg" w="lg" type="none"/>
            <a:tailEnd len="lg" w="lg" type="none"/>
          </a:ln>
        </p:spPr>
      </p:cxnSp>
      <p:cxnSp>
        <p:nvCxnSpPr>
          <p:cNvPr id="101" name="Shape 101"/>
          <p:cNvCxnSpPr>
            <a:stCxn id="94" idx="3"/>
            <a:endCxn id="98" idx="1"/>
          </p:cNvCxnSpPr>
          <p:nvPr/>
        </p:nvCxnSpPr>
        <p:spPr>
          <a:xfrm>
            <a:off x="6487600" y="2113179"/>
            <a:ext cx="664800" cy="462900"/>
          </a:xfrm>
          <a:prstGeom prst="straightConnector1">
            <a:avLst/>
          </a:prstGeom>
          <a:noFill/>
          <a:ln cap="flat" cmpd="sng" w="9525">
            <a:solidFill>
              <a:schemeClr val="dk2"/>
            </a:solidFill>
            <a:prstDash val="solid"/>
            <a:round/>
            <a:headEnd len="lg" w="lg" type="none"/>
            <a:tailEnd len="lg" w="lg" type="none"/>
          </a:ln>
        </p:spPr>
      </p:cxnSp>
      <p:cxnSp>
        <p:nvCxnSpPr>
          <p:cNvPr id="102" name="Shape 102"/>
          <p:cNvCxnSpPr>
            <a:stCxn id="95" idx="3"/>
            <a:endCxn id="98" idx="1"/>
          </p:cNvCxnSpPr>
          <p:nvPr/>
        </p:nvCxnSpPr>
        <p:spPr>
          <a:xfrm>
            <a:off x="6487600" y="2553112"/>
            <a:ext cx="665100" cy="23100"/>
          </a:xfrm>
          <a:prstGeom prst="straightConnector1">
            <a:avLst/>
          </a:prstGeom>
          <a:noFill/>
          <a:ln cap="flat" cmpd="sng" w="9525">
            <a:solidFill>
              <a:schemeClr val="dk2"/>
            </a:solidFill>
            <a:prstDash val="solid"/>
            <a:round/>
            <a:headEnd len="lg" w="lg" type="none"/>
            <a:tailEnd len="lg" w="lg" type="none"/>
          </a:ln>
        </p:spPr>
      </p:cxnSp>
      <p:cxnSp>
        <p:nvCxnSpPr>
          <p:cNvPr id="103" name="Shape 103"/>
          <p:cNvCxnSpPr>
            <a:stCxn id="96" idx="3"/>
            <a:endCxn id="98" idx="1"/>
          </p:cNvCxnSpPr>
          <p:nvPr/>
        </p:nvCxnSpPr>
        <p:spPr>
          <a:xfrm flipH="1" rot="10800000">
            <a:off x="6487600" y="2576164"/>
            <a:ext cx="665100" cy="419700"/>
          </a:xfrm>
          <a:prstGeom prst="straightConnector1">
            <a:avLst/>
          </a:prstGeom>
          <a:noFill/>
          <a:ln cap="flat" cmpd="sng" w="9525">
            <a:solidFill>
              <a:schemeClr val="dk2"/>
            </a:solidFill>
            <a:prstDash val="solid"/>
            <a:round/>
            <a:headEnd len="lg" w="lg" type="none"/>
            <a:tailEnd len="lg" w="lg" type="none"/>
          </a:ln>
        </p:spPr>
      </p:cxnSp>
      <p:sp>
        <p:nvSpPr>
          <p:cNvPr id="104" name="Shape 104"/>
          <p:cNvSpPr txBox="1"/>
          <p:nvPr/>
        </p:nvSpPr>
        <p:spPr>
          <a:xfrm>
            <a:off x="367200" y="3794875"/>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4/5</a:t>
            </a:r>
          </a:p>
        </p:txBody>
      </p:sp>
      <p:sp>
        <p:nvSpPr>
          <p:cNvPr id="105" name="Shape 105"/>
          <p:cNvSpPr txBox="1"/>
          <p:nvPr/>
        </p:nvSpPr>
        <p:spPr>
          <a:xfrm>
            <a:off x="6288550" y="3415550"/>
            <a:ext cx="2716800" cy="328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Only briefly discussed SA, GA</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p:nvPr/>
        </p:nvSpPr>
        <p:spPr>
          <a:xfrm>
            <a:off x="258850" y="7501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111" name="Shape 111"/>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Deterministic (Adversarial) Games</a:t>
            </a:r>
          </a:p>
        </p:txBody>
      </p:sp>
      <p:sp>
        <p:nvSpPr>
          <p:cNvPr id="112" name="Shape 112"/>
          <p:cNvSpPr/>
          <p:nvPr/>
        </p:nvSpPr>
        <p:spPr>
          <a:xfrm>
            <a:off x="3984300" y="997700"/>
            <a:ext cx="1175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Minimax</a:t>
            </a:r>
          </a:p>
        </p:txBody>
      </p:sp>
      <p:sp>
        <p:nvSpPr>
          <p:cNvPr id="113" name="Shape 113"/>
          <p:cNvSpPr/>
          <p:nvPr/>
        </p:nvSpPr>
        <p:spPr>
          <a:xfrm>
            <a:off x="367200" y="780325"/>
            <a:ext cx="2233500" cy="22602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Deterministic Game:</a:t>
            </a:r>
          </a:p>
          <a:p>
            <a:pPr indent="-317500" lvl="0" marL="457200" rtl="0">
              <a:spcBef>
                <a:spcPts val="0"/>
              </a:spcBef>
              <a:spcAft>
                <a:spcPts val="0"/>
              </a:spcAft>
              <a:buSzPts val="1400"/>
              <a:buChar char="●"/>
            </a:pPr>
            <a:r>
              <a:rPr lang="en"/>
              <a:t>States: S </a:t>
            </a:r>
            <a:r>
              <a:rPr lang="en">
                <a:solidFill>
                  <a:schemeClr val="dk1"/>
                </a:solidFill>
              </a:rPr>
              <a:t>(+start)</a:t>
            </a:r>
          </a:p>
          <a:p>
            <a:pPr indent="-317500" lvl="0" marL="457200" rtl="0">
              <a:spcBef>
                <a:spcPts val="0"/>
              </a:spcBef>
              <a:spcAft>
                <a:spcPts val="0"/>
              </a:spcAft>
              <a:buSzPts val="1400"/>
              <a:buChar char="●"/>
            </a:pPr>
            <a:r>
              <a:rPr lang="en"/>
              <a:t>Players: P = {1 …N}</a:t>
            </a:r>
          </a:p>
          <a:p>
            <a:pPr indent="-317500" lvl="0" marL="457200" rtl="0">
              <a:spcBef>
                <a:spcPts val="0"/>
              </a:spcBef>
              <a:spcAft>
                <a:spcPts val="0"/>
              </a:spcAft>
              <a:buSzPts val="1400"/>
              <a:buChar char="●"/>
            </a:pPr>
            <a:r>
              <a:rPr lang="en"/>
              <a:t>Actions: A</a:t>
            </a:r>
          </a:p>
          <a:p>
            <a:pPr indent="-317500" lvl="0" marL="457200" rtl="0">
              <a:spcBef>
                <a:spcPts val="0"/>
              </a:spcBef>
              <a:spcAft>
                <a:spcPts val="0"/>
              </a:spcAft>
              <a:buSzPts val="1400"/>
              <a:buChar char="●"/>
            </a:pPr>
            <a:r>
              <a:rPr lang="en"/>
              <a:t>Transition Function: SxA → S</a:t>
            </a:r>
          </a:p>
          <a:p>
            <a:pPr indent="-317500" lvl="0" marL="457200" rtl="0">
              <a:spcBef>
                <a:spcPts val="0"/>
              </a:spcBef>
              <a:spcAft>
                <a:spcPts val="0"/>
              </a:spcAft>
              <a:buSzPts val="1400"/>
              <a:buChar char="●"/>
            </a:pPr>
            <a:r>
              <a:rPr lang="en"/>
              <a:t>Terminal Test:         S → {t, f}</a:t>
            </a:r>
          </a:p>
          <a:p>
            <a:pPr indent="-317500" lvl="0" marL="457200" rtl="0">
              <a:spcBef>
                <a:spcPts val="0"/>
              </a:spcBef>
              <a:buSzPts val="1400"/>
              <a:buChar char="●"/>
            </a:pPr>
            <a:r>
              <a:rPr lang="en"/>
              <a:t>Terminal Utilities:      SxP → R</a:t>
            </a:r>
          </a:p>
        </p:txBody>
      </p:sp>
      <p:sp>
        <p:nvSpPr>
          <p:cNvPr id="114" name="Shape 114"/>
          <p:cNvSpPr/>
          <p:nvPr/>
        </p:nvSpPr>
        <p:spPr>
          <a:xfrm>
            <a:off x="7152552" y="1706575"/>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Policy: </a:t>
            </a:r>
          </a:p>
          <a:p>
            <a:pPr indent="0" lvl="0" marL="0" rtl="0" algn="ctr">
              <a:spcBef>
                <a:spcPts val="0"/>
              </a:spcBef>
              <a:buNone/>
            </a:pPr>
            <a:r>
              <a:rPr lang="en"/>
              <a:t>S →  A</a:t>
            </a:r>
          </a:p>
        </p:txBody>
      </p:sp>
      <p:cxnSp>
        <p:nvCxnSpPr>
          <p:cNvPr id="115" name="Shape 115"/>
          <p:cNvCxnSpPr>
            <a:stCxn id="116" idx="3"/>
            <a:endCxn id="114" idx="1"/>
          </p:cNvCxnSpPr>
          <p:nvPr/>
        </p:nvCxnSpPr>
        <p:spPr>
          <a:xfrm>
            <a:off x="5665675" y="1931579"/>
            <a:ext cx="1486800" cy="9300"/>
          </a:xfrm>
          <a:prstGeom prst="straightConnector1">
            <a:avLst/>
          </a:prstGeom>
          <a:noFill/>
          <a:ln cap="flat" cmpd="sng" w="9525">
            <a:solidFill>
              <a:schemeClr val="dk2"/>
            </a:solidFill>
            <a:prstDash val="solid"/>
            <a:round/>
            <a:headEnd len="lg" w="lg" type="none"/>
            <a:tailEnd len="lg" w="lg" type="none"/>
          </a:ln>
        </p:spPr>
      </p:cxnSp>
      <p:cxnSp>
        <p:nvCxnSpPr>
          <p:cNvPr id="117" name="Shape 117"/>
          <p:cNvCxnSpPr>
            <a:stCxn id="113" idx="3"/>
            <a:endCxn id="112" idx="1"/>
          </p:cNvCxnSpPr>
          <p:nvPr/>
        </p:nvCxnSpPr>
        <p:spPr>
          <a:xfrm flipH="1" rot="10800000">
            <a:off x="2600700" y="1150525"/>
            <a:ext cx="1383600" cy="759900"/>
          </a:xfrm>
          <a:prstGeom prst="straightConnector1">
            <a:avLst/>
          </a:prstGeom>
          <a:noFill/>
          <a:ln cap="flat" cmpd="sng" w="9525">
            <a:solidFill>
              <a:schemeClr val="dk2"/>
            </a:solidFill>
            <a:prstDash val="solid"/>
            <a:round/>
            <a:headEnd len="lg" w="lg" type="none"/>
            <a:tailEnd len="lg" w="lg" type="none"/>
          </a:ln>
        </p:spPr>
      </p:cxnSp>
      <p:sp>
        <p:nvSpPr>
          <p:cNvPr id="118" name="Shape 118"/>
          <p:cNvSpPr txBox="1"/>
          <p:nvPr/>
        </p:nvSpPr>
        <p:spPr>
          <a:xfrm>
            <a:off x="258850" y="4749839"/>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6/7</a:t>
            </a:r>
          </a:p>
        </p:txBody>
      </p:sp>
      <p:sp>
        <p:nvSpPr>
          <p:cNvPr id="116" name="Shape 116"/>
          <p:cNvSpPr/>
          <p:nvPr/>
        </p:nvSpPr>
        <p:spPr>
          <a:xfrm>
            <a:off x="3204475" y="1778879"/>
            <a:ext cx="24612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Depth Limited Minimax</a:t>
            </a:r>
          </a:p>
        </p:txBody>
      </p:sp>
      <p:sp>
        <p:nvSpPr>
          <p:cNvPr id="119" name="Shape 119"/>
          <p:cNvSpPr txBox="1"/>
          <p:nvPr/>
        </p:nvSpPr>
        <p:spPr>
          <a:xfrm>
            <a:off x="3098303" y="1425333"/>
            <a:ext cx="2461200" cy="462900"/>
          </a:xfrm>
          <a:prstGeom prst="rect">
            <a:avLst/>
          </a:prstGeom>
          <a:noFill/>
          <a:ln>
            <a:noFill/>
          </a:ln>
        </p:spPr>
        <p:txBody>
          <a:bodyPr anchorCtr="0" anchor="t" bIns="91425" lIns="91425" rIns="91425" wrap="square" tIns="91425">
            <a:noAutofit/>
          </a:bodyPr>
          <a:lstStyle/>
          <a:p>
            <a:pPr indent="0" lvl="0" marL="0">
              <a:spcBef>
                <a:spcPts val="0"/>
              </a:spcBef>
              <a:buNone/>
            </a:pPr>
            <a:r>
              <a:rPr lang="en"/>
              <a:t>(replanning algorithm)</a:t>
            </a:r>
          </a:p>
        </p:txBody>
      </p:sp>
      <p:sp>
        <p:nvSpPr>
          <p:cNvPr id="120" name="Shape 120"/>
          <p:cNvSpPr/>
          <p:nvPr/>
        </p:nvSpPr>
        <p:spPr>
          <a:xfrm>
            <a:off x="3608700" y="3685819"/>
            <a:ext cx="1774200" cy="4197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Evaluation Function </a:t>
            </a:r>
          </a:p>
        </p:txBody>
      </p:sp>
      <p:sp>
        <p:nvSpPr>
          <p:cNvPr id="121" name="Shape 121"/>
          <p:cNvSpPr/>
          <p:nvPr/>
        </p:nvSpPr>
        <p:spPr>
          <a:xfrm>
            <a:off x="1149750" y="3685525"/>
            <a:ext cx="668400" cy="4197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State</a:t>
            </a:r>
          </a:p>
        </p:txBody>
      </p:sp>
      <p:sp>
        <p:nvSpPr>
          <p:cNvPr id="122" name="Shape 122"/>
          <p:cNvSpPr/>
          <p:nvPr/>
        </p:nvSpPr>
        <p:spPr>
          <a:xfrm>
            <a:off x="7007250" y="3685525"/>
            <a:ext cx="1419000" cy="4197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Utility Estimate</a:t>
            </a:r>
          </a:p>
        </p:txBody>
      </p:sp>
      <p:cxnSp>
        <p:nvCxnSpPr>
          <p:cNvPr id="123" name="Shape 123"/>
          <p:cNvCxnSpPr>
            <a:stCxn id="121" idx="3"/>
            <a:endCxn id="120" idx="1"/>
          </p:cNvCxnSpPr>
          <p:nvPr/>
        </p:nvCxnSpPr>
        <p:spPr>
          <a:xfrm>
            <a:off x="1818150" y="3895375"/>
            <a:ext cx="1790700" cy="300"/>
          </a:xfrm>
          <a:prstGeom prst="straightConnector1">
            <a:avLst/>
          </a:prstGeom>
          <a:noFill/>
          <a:ln cap="flat" cmpd="sng" w="9525">
            <a:solidFill>
              <a:schemeClr val="dk2"/>
            </a:solidFill>
            <a:prstDash val="solid"/>
            <a:round/>
            <a:headEnd len="lg" w="lg" type="none"/>
            <a:tailEnd len="lg" w="lg" type="none"/>
          </a:ln>
        </p:spPr>
      </p:cxnSp>
      <p:cxnSp>
        <p:nvCxnSpPr>
          <p:cNvPr id="124" name="Shape 124"/>
          <p:cNvCxnSpPr>
            <a:stCxn id="120" idx="3"/>
            <a:endCxn id="122" idx="1"/>
          </p:cNvCxnSpPr>
          <p:nvPr/>
        </p:nvCxnSpPr>
        <p:spPr>
          <a:xfrm flipH="1" rot="10800000">
            <a:off x="5382900" y="3895369"/>
            <a:ext cx="1624500" cy="300"/>
          </a:xfrm>
          <a:prstGeom prst="straightConnector1">
            <a:avLst/>
          </a:prstGeom>
          <a:noFill/>
          <a:ln cap="flat" cmpd="sng" w="9525">
            <a:solidFill>
              <a:schemeClr val="dk2"/>
            </a:solidFill>
            <a:prstDash val="solid"/>
            <a:round/>
            <a:headEnd len="lg" w="lg" type="none"/>
            <a:tailEnd len="lg" w="lg" type="none"/>
          </a:ln>
        </p:spPr>
      </p:cxnSp>
      <p:sp>
        <p:nvSpPr>
          <p:cNvPr id="125" name="Shape 125"/>
          <p:cNvSpPr txBox="1"/>
          <p:nvPr/>
        </p:nvSpPr>
        <p:spPr>
          <a:xfrm>
            <a:off x="2456325" y="4239225"/>
            <a:ext cx="6477900" cy="568500"/>
          </a:xfrm>
          <a:prstGeom prst="rect">
            <a:avLst/>
          </a:prstGeom>
          <a:noFill/>
          <a:ln>
            <a:noFill/>
          </a:ln>
        </p:spPr>
        <p:txBody>
          <a:bodyPr anchorCtr="0" anchor="t" bIns="91425" lIns="91425" rIns="91425" wrap="square" tIns="91425">
            <a:noAutofit/>
          </a:bodyPr>
          <a:lstStyle/>
          <a:p>
            <a:pPr indent="0" lvl="0" marL="0">
              <a:spcBef>
                <a:spcPts val="0"/>
              </a:spcBef>
              <a:buNone/>
            </a:pPr>
            <a:r>
              <a:rPr lang="en"/>
              <a:t>Note #1: Replanning algorithms give a policy only for current state! Can thrash.</a:t>
            </a:r>
          </a:p>
          <a:p>
            <a:pPr indent="0" lvl="0" marL="0" rtl="0">
              <a:spcBef>
                <a:spcPts val="0"/>
              </a:spcBef>
              <a:buNone/>
            </a:pPr>
            <a:r>
              <a:rPr lang="en"/>
              <a:t>Note #2: If N &gt; 2, players optimize values from a tuple.</a:t>
            </a:r>
          </a:p>
        </p:txBody>
      </p:sp>
      <p:sp>
        <p:nvSpPr>
          <p:cNvPr id="126" name="Shape 126"/>
          <p:cNvSpPr/>
          <p:nvPr/>
        </p:nvSpPr>
        <p:spPr>
          <a:xfrm>
            <a:off x="4490275" y="2088718"/>
            <a:ext cx="1175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Alpha-beta</a:t>
            </a:r>
          </a:p>
        </p:txBody>
      </p:sp>
      <p:cxnSp>
        <p:nvCxnSpPr>
          <p:cNvPr id="127" name="Shape 127"/>
          <p:cNvCxnSpPr>
            <a:stCxn id="113" idx="3"/>
            <a:endCxn id="116" idx="1"/>
          </p:cNvCxnSpPr>
          <p:nvPr/>
        </p:nvCxnSpPr>
        <p:spPr>
          <a:xfrm>
            <a:off x="2600700" y="1910425"/>
            <a:ext cx="603900" cy="21300"/>
          </a:xfrm>
          <a:prstGeom prst="straightConnector1">
            <a:avLst/>
          </a:prstGeom>
          <a:noFill/>
          <a:ln cap="flat" cmpd="sng" w="9525">
            <a:solidFill>
              <a:schemeClr val="dk2"/>
            </a:solidFill>
            <a:prstDash val="solid"/>
            <a:round/>
            <a:headEnd len="lg" w="lg" type="none"/>
            <a:tailEnd len="lg" w="lg" type="none"/>
          </a:ln>
        </p:spPr>
      </p:cxnSp>
      <p:cxnSp>
        <p:nvCxnSpPr>
          <p:cNvPr id="128" name="Shape 128"/>
          <p:cNvCxnSpPr>
            <a:stCxn id="112" idx="3"/>
            <a:endCxn id="114" idx="1"/>
          </p:cNvCxnSpPr>
          <p:nvPr/>
        </p:nvCxnSpPr>
        <p:spPr>
          <a:xfrm>
            <a:off x="5159700" y="1150400"/>
            <a:ext cx="1992900" cy="790500"/>
          </a:xfrm>
          <a:prstGeom prst="straightConnector1">
            <a:avLst/>
          </a:prstGeom>
          <a:noFill/>
          <a:ln cap="flat" cmpd="sng" w="9525">
            <a:solidFill>
              <a:schemeClr val="dk2"/>
            </a:solidFill>
            <a:prstDash val="solid"/>
            <a:round/>
            <a:headEnd len="lg" w="lg" type="none"/>
            <a:tailEnd len="lg" w="lg" type="none"/>
          </a:ln>
        </p:spPr>
      </p:cxnSp>
      <p:sp>
        <p:nvSpPr>
          <p:cNvPr id="129" name="Shape 129"/>
          <p:cNvSpPr/>
          <p:nvPr/>
        </p:nvSpPr>
        <p:spPr>
          <a:xfrm>
            <a:off x="4006300" y="2784888"/>
            <a:ext cx="1175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Expectimax</a:t>
            </a:r>
          </a:p>
        </p:txBody>
      </p:sp>
      <p:cxnSp>
        <p:nvCxnSpPr>
          <p:cNvPr id="130" name="Shape 130"/>
          <p:cNvCxnSpPr>
            <a:stCxn id="113" idx="3"/>
            <a:endCxn id="129" idx="1"/>
          </p:cNvCxnSpPr>
          <p:nvPr/>
        </p:nvCxnSpPr>
        <p:spPr>
          <a:xfrm>
            <a:off x="2600700" y="1910425"/>
            <a:ext cx="1405500" cy="1027200"/>
          </a:xfrm>
          <a:prstGeom prst="straightConnector1">
            <a:avLst/>
          </a:prstGeom>
          <a:noFill/>
          <a:ln cap="flat" cmpd="sng" w="9525">
            <a:solidFill>
              <a:schemeClr val="dk2"/>
            </a:solidFill>
            <a:prstDash val="dash"/>
            <a:round/>
            <a:headEnd len="lg" w="lg" type="none"/>
            <a:tailEnd len="lg" w="lg" type="none"/>
          </a:ln>
        </p:spPr>
      </p:cxnSp>
      <p:cxnSp>
        <p:nvCxnSpPr>
          <p:cNvPr id="131" name="Shape 131"/>
          <p:cNvCxnSpPr>
            <a:stCxn id="129" idx="3"/>
            <a:endCxn id="114" idx="1"/>
          </p:cNvCxnSpPr>
          <p:nvPr/>
        </p:nvCxnSpPr>
        <p:spPr>
          <a:xfrm flipH="1" rot="10800000">
            <a:off x="5181700" y="1940988"/>
            <a:ext cx="1971000" cy="996600"/>
          </a:xfrm>
          <a:prstGeom prst="straightConnector1">
            <a:avLst/>
          </a:prstGeom>
          <a:noFill/>
          <a:ln cap="flat" cmpd="sng" w="9525">
            <a:solidFill>
              <a:schemeClr val="dk2"/>
            </a:solidFill>
            <a:prstDash val="solid"/>
            <a:round/>
            <a:headEnd len="lg" w="lg" type="none"/>
            <a:tailEnd len="lg" w="lg" type="none"/>
          </a:ln>
        </p:spPr>
      </p:cxnSp>
      <p:sp>
        <p:nvSpPr>
          <p:cNvPr id="132" name="Shape 132"/>
          <p:cNvSpPr txBox="1"/>
          <p:nvPr/>
        </p:nvSpPr>
        <p:spPr>
          <a:xfrm>
            <a:off x="3515809" y="3027427"/>
            <a:ext cx="2461200" cy="46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(More formal input: MDP)</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Formal Definition of Utility</a:t>
            </a:r>
          </a:p>
        </p:txBody>
      </p:sp>
      <p:sp>
        <p:nvSpPr>
          <p:cNvPr id="138" name="Shape 138"/>
          <p:cNvSpPr txBox="1"/>
          <p:nvPr/>
        </p:nvSpPr>
        <p:spPr>
          <a:xfrm>
            <a:off x="258850" y="4749839"/>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7</a:t>
            </a:r>
          </a:p>
        </p:txBody>
      </p:sp>
      <p:sp>
        <p:nvSpPr>
          <p:cNvPr id="139" name="Shape 139"/>
          <p:cNvSpPr txBox="1"/>
          <p:nvPr>
            <p:ph idx="1" type="body"/>
          </p:nvPr>
        </p:nvSpPr>
        <p:spPr>
          <a:xfrm>
            <a:off x="89450" y="733325"/>
            <a:ext cx="3771000" cy="1174200"/>
          </a:xfrm>
          <a:prstGeom prst="rect">
            <a:avLst/>
          </a:prstGeom>
        </p:spPr>
        <p:txBody>
          <a:bodyPr anchorCtr="0" anchor="t" bIns="91425" lIns="91425" rIns="91425" wrap="square" tIns="91425">
            <a:noAutofit/>
          </a:bodyPr>
          <a:lstStyle/>
          <a:p>
            <a:pPr indent="0" lvl="0" marL="0" marR="0" rtl="0" algn="l">
              <a:lnSpc>
                <a:spcPct val="100000"/>
              </a:lnSpc>
              <a:spcBef>
                <a:spcPts val="600"/>
              </a:spcBef>
              <a:spcAft>
                <a:spcPts val="0"/>
              </a:spcAft>
              <a:buNone/>
            </a:pPr>
            <a:r>
              <a:rPr lang="en"/>
              <a:t>Given any preferences satisfying these axioms, there is a real-valued function U such that:</a:t>
            </a:r>
          </a:p>
        </p:txBody>
      </p:sp>
      <p:pic>
        <p:nvPicPr>
          <p:cNvPr id="140" name="Shape 140"/>
          <p:cNvPicPr preferRelativeResize="0"/>
          <p:nvPr/>
        </p:nvPicPr>
        <p:blipFill>
          <a:blip r:embed="rId3">
            <a:alphaModFix/>
          </a:blip>
          <a:stretch>
            <a:fillRect/>
          </a:stretch>
        </p:blipFill>
        <p:spPr>
          <a:xfrm>
            <a:off x="4276723" y="839075"/>
            <a:ext cx="4522325" cy="3270100"/>
          </a:xfrm>
          <a:prstGeom prst="rect">
            <a:avLst/>
          </a:prstGeom>
          <a:noFill/>
          <a:ln>
            <a:noFill/>
          </a:ln>
        </p:spPr>
      </p:pic>
      <p:pic>
        <p:nvPicPr>
          <p:cNvPr id="141" name="Shape 141"/>
          <p:cNvPicPr preferRelativeResize="0"/>
          <p:nvPr/>
        </p:nvPicPr>
        <p:blipFill>
          <a:blip r:embed="rId4">
            <a:alphaModFix/>
          </a:blip>
          <a:stretch>
            <a:fillRect/>
          </a:stretch>
        </p:blipFill>
        <p:spPr>
          <a:xfrm>
            <a:off x="165647" y="2058784"/>
            <a:ext cx="4182226" cy="830675"/>
          </a:xfrm>
          <a:prstGeom prst="rect">
            <a:avLst/>
          </a:prstGeom>
          <a:noFill/>
          <a:ln>
            <a:noFill/>
          </a:ln>
        </p:spPr>
      </p:pic>
      <p:sp>
        <p:nvSpPr>
          <p:cNvPr id="142" name="Shape 142"/>
          <p:cNvSpPr/>
          <p:nvPr/>
        </p:nvSpPr>
        <p:spPr>
          <a:xfrm rot="5400000">
            <a:off x="1471250" y="1976700"/>
            <a:ext cx="332400" cy="2157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43" name="Shape 143"/>
          <p:cNvSpPr txBox="1"/>
          <p:nvPr/>
        </p:nvSpPr>
        <p:spPr>
          <a:xfrm>
            <a:off x="1849533" y="2982908"/>
            <a:ext cx="1589400" cy="505800"/>
          </a:xfrm>
          <a:prstGeom prst="rect">
            <a:avLst/>
          </a:prstGeom>
          <a:noFill/>
          <a:ln>
            <a:noFill/>
          </a:ln>
        </p:spPr>
        <p:txBody>
          <a:bodyPr anchorCtr="0" anchor="t" bIns="91425" lIns="91425" rIns="91425" wrap="square" tIns="91425">
            <a:noAutofit/>
          </a:bodyPr>
          <a:lstStyle/>
          <a:p>
            <a:pPr indent="0" lvl="0" marL="0">
              <a:spcBef>
                <a:spcPts val="0"/>
              </a:spcBef>
              <a:buNone/>
            </a:pPr>
            <a:r>
              <a:rPr lang="en"/>
              <a:t>Lottery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p:nvPr/>
        </p:nvSpPr>
        <p:spPr>
          <a:xfrm>
            <a:off x="258850" y="7501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149" name="Shape 149"/>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Markov Decision Processes</a:t>
            </a:r>
          </a:p>
        </p:txBody>
      </p:sp>
      <p:sp>
        <p:nvSpPr>
          <p:cNvPr id="150" name="Shape 150"/>
          <p:cNvSpPr/>
          <p:nvPr/>
        </p:nvSpPr>
        <p:spPr>
          <a:xfrm>
            <a:off x="3984300" y="997700"/>
            <a:ext cx="16242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Expectimax</a:t>
            </a:r>
          </a:p>
        </p:txBody>
      </p:sp>
      <p:sp>
        <p:nvSpPr>
          <p:cNvPr id="151" name="Shape 151"/>
          <p:cNvSpPr/>
          <p:nvPr/>
        </p:nvSpPr>
        <p:spPr>
          <a:xfrm>
            <a:off x="367200" y="780325"/>
            <a:ext cx="2320200" cy="26388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Markov Decision Process</a:t>
            </a:r>
          </a:p>
          <a:p>
            <a:pPr indent="-317500" lvl="0" marL="457200" rtl="0">
              <a:spcBef>
                <a:spcPts val="0"/>
              </a:spcBef>
              <a:spcAft>
                <a:spcPts val="0"/>
              </a:spcAft>
              <a:buSzPts val="1400"/>
              <a:buChar char="●"/>
            </a:pPr>
            <a:r>
              <a:rPr lang="en"/>
              <a:t>States: S (+start)</a:t>
            </a:r>
          </a:p>
          <a:p>
            <a:pPr indent="-317500" lvl="0" marL="457200" rtl="0">
              <a:spcBef>
                <a:spcPts val="0"/>
              </a:spcBef>
              <a:spcAft>
                <a:spcPts val="0"/>
              </a:spcAft>
              <a:buSzPts val="1400"/>
              <a:buChar char="●"/>
            </a:pPr>
            <a:r>
              <a:rPr lang="en"/>
              <a:t>Actions: A</a:t>
            </a:r>
          </a:p>
          <a:p>
            <a:pPr indent="-317500" lvl="0" marL="457200" rtl="0">
              <a:spcBef>
                <a:spcPts val="0"/>
              </a:spcBef>
              <a:spcAft>
                <a:spcPts val="0"/>
              </a:spcAft>
              <a:buSzPts val="1400"/>
              <a:buChar char="●"/>
            </a:pPr>
            <a:r>
              <a:rPr lang="en"/>
              <a:t>Transition Function: T(s, a, s’)</a:t>
            </a:r>
          </a:p>
          <a:p>
            <a:pPr indent="-317500" lvl="0" marL="457200" rtl="0">
              <a:spcBef>
                <a:spcPts val="0"/>
              </a:spcBef>
              <a:spcAft>
                <a:spcPts val="0"/>
              </a:spcAft>
              <a:buSzPts val="1400"/>
              <a:buChar char="●"/>
            </a:pPr>
            <a:r>
              <a:rPr lang="en"/>
              <a:t>Reward Function:     R(s, a, s’)</a:t>
            </a:r>
          </a:p>
          <a:p>
            <a:pPr indent="-317500" lvl="0" marL="457200" rtl="0">
              <a:spcBef>
                <a:spcPts val="0"/>
              </a:spcBef>
              <a:buSzPts val="1400"/>
              <a:buChar char="●"/>
            </a:pPr>
            <a:r>
              <a:rPr lang="en"/>
              <a:t>Terminal Test (opt):  S → {t, f}</a:t>
            </a:r>
          </a:p>
          <a:p>
            <a:pPr indent="0" lvl="0" marL="0" rtl="0">
              <a:spcBef>
                <a:spcPts val="0"/>
              </a:spcBef>
              <a:buNone/>
            </a:pPr>
            <a:r>
              <a:t/>
            </a:r>
            <a:endParaRPr/>
          </a:p>
          <a:p>
            <a:pPr indent="0" lvl="0" marL="0" rtl="0">
              <a:spcBef>
                <a:spcPts val="0"/>
              </a:spcBef>
              <a:buNone/>
            </a:pPr>
            <a:r>
              <a:rPr lang="en"/>
              <a:t>(and Discount Factor)</a:t>
            </a:r>
          </a:p>
        </p:txBody>
      </p:sp>
      <p:cxnSp>
        <p:nvCxnSpPr>
          <p:cNvPr id="152" name="Shape 152"/>
          <p:cNvCxnSpPr>
            <a:stCxn id="153" idx="3"/>
            <a:endCxn id="154" idx="1"/>
          </p:cNvCxnSpPr>
          <p:nvPr/>
        </p:nvCxnSpPr>
        <p:spPr>
          <a:xfrm flipH="1" rot="10800000">
            <a:off x="5584850" y="2093392"/>
            <a:ext cx="1567800" cy="8400"/>
          </a:xfrm>
          <a:prstGeom prst="straightConnector1">
            <a:avLst/>
          </a:prstGeom>
          <a:noFill/>
          <a:ln cap="flat" cmpd="sng" w="9525">
            <a:solidFill>
              <a:schemeClr val="dk2"/>
            </a:solidFill>
            <a:prstDash val="solid"/>
            <a:round/>
            <a:headEnd len="lg" w="lg" type="none"/>
            <a:tailEnd len="lg" w="lg" type="none"/>
          </a:ln>
        </p:spPr>
      </p:cxnSp>
      <p:cxnSp>
        <p:nvCxnSpPr>
          <p:cNvPr id="155" name="Shape 155"/>
          <p:cNvCxnSpPr>
            <a:stCxn id="151" idx="3"/>
            <a:endCxn id="150" idx="1"/>
          </p:cNvCxnSpPr>
          <p:nvPr/>
        </p:nvCxnSpPr>
        <p:spPr>
          <a:xfrm flipH="1" rot="10800000">
            <a:off x="2687400" y="1150525"/>
            <a:ext cx="1296900" cy="949200"/>
          </a:xfrm>
          <a:prstGeom prst="straightConnector1">
            <a:avLst/>
          </a:prstGeom>
          <a:noFill/>
          <a:ln cap="flat" cmpd="sng" w="9525">
            <a:solidFill>
              <a:schemeClr val="dk2"/>
            </a:solidFill>
            <a:prstDash val="solid"/>
            <a:round/>
            <a:headEnd len="lg" w="lg" type="none"/>
            <a:tailEnd len="lg" w="lg" type="none"/>
          </a:ln>
        </p:spPr>
      </p:cxnSp>
      <p:sp>
        <p:nvSpPr>
          <p:cNvPr id="156" name="Shape 156"/>
          <p:cNvSpPr txBox="1"/>
          <p:nvPr/>
        </p:nvSpPr>
        <p:spPr>
          <a:xfrm>
            <a:off x="258850" y="4749839"/>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8</a:t>
            </a:r>
          </a:p>
        </p:txBody>
      </p:sp>
      <p:sp>
        <p:nvSpPr>
          <p:cNvPr id="157" name="Shape 157"/>
          <p:cNvSpPr txBox="1"/>
          <p:nvPr/>
        </p:nvSpPr>
        <p:spPr>
          <a:xfrm>
            <a:off x="4840250" y="4268450"/>
            <a:ext cx="4089000" cy="568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Note: Value Iteration is repeated application of Bellman Equation to find optimal state values.</a:t>
            </a:r>
          </a:p>
        </p:txBody>
      </p:sp>
      <p:sp>
        <p:nvSpPr>
          <p:cNvPr id="153" name="Shape 153"/>
          <p:cNvSpPr/>
          <p:nvPr/>
        </p:nvSpPr>
        <p:spPr>
          <a:xfrm>
            <a:off x="4098050" y="1949092"/>
            <a:ext cx="14868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Value Iteration</a:t>
            </a:r>
          </a:p>
        </p:txBody>
      </p:sp>
      <p:cxnSp>
        <p:nvCxnSpPr>
          <p:cNvPr id="158" name="Shape 158"/>
          <p:cNvCxnSpPr>
            <a:stCxn id="151" idx="3"/>
            <a:endCxn id="153" idx="1"/>
          </p:cNvCxnSpPr>
          <p:nvPr/>
        </p:nvCxnSpPr>
        <p:spPr>
          <a:xfrm>
            <a:off x="2687400" y="2099725"/>
            <a:ext cx="1410600" cy="2100"/>
          </a:xfrm>
          <a:prstGeom prst="straightConnector1">
            <a:avLst/>
          </a:prstGeom>
          <a:noFill/>
          <a:ln cap="flat" cmpd="sng" w="9525">
            <a:solidFill>
              <a:schemeClr val="dk2"/>
            </a:solidFill>
            <a:prstDash val="solid"/>
            <a:round/>
            <a:headEnd len="lg" w="lg" type="none"/>
            <a:tailEnd len="lg" w="lg" type="none"/>
          </a:ln>
        </p:spPr>
      </p:cxnSp>
      <p:cxnSp>
        <p:nvCxnSpPr>
          <p:cNvPr id="159" name="Shape 159"/>
          <p:cNvCxnSpPr>
            <a:stCxn id="150" idx="3"/>
            <a:endCxn id="154" idx="1"/>
          </p:cNvCxnSpPr>
          <p:nvPr/>
        </p:nvCxnSpPr>
        <p:spPr>
          <a:xfrm>
            <a:off x="5608500" y="1150400"/>
            <a:ext cx="1544100" cy="942900"/>
          </a:xfrm>
          <a:prstGeom prst="straightConnector1">
            <a:avLst/>
          </a:prstGeom>
          <a:noFill/>
          <a:ln cap="flat" cmpd="sng" w="9525">
            <a:solidFill>
              <a:schemeClr val="dk2"/>
            </a:solidFill>
            <a:prstDash val="solid"/>
            <a:round/>
            <a:headEnd len="lg" w="lg" type="none"/>
            <a:tailEnd len="lg" w="lg" type="none"/>
          </a:ln>
        </p:spPr>
      </p:cxnSp>
      <p:sp>
        <p:nvSpPr>
          <p:cNvPr id="160" name="Shape 160"/>
          <p:cNvSpPr/>
          <p:nvPr/>
        </p:nvSpPr>
        <p:spPr>
          <a:xfrm>
            <a:off x="1050650" y="3931787"/>
            <a:ext cx="1544100" cy="305400"/>
          </a:xfrm>
          <a:prstGeom prst="rect">
            <a:avLst/>
          </a:prstGeom>
          <a:solidFill>
            <a:srgbClr val="C9DAF8"/>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State Values</a:t>
            </a:r>
          </a:p>
        </p:txBody>
      </p:sp>
      <p:sp>
        <p:nvSpPr>
          <p:cNvPr id="161" name="Shape 161"/>
          <p:cNvSpPr/>
          <p:nvPr/>
        </p:nvSpPr>
        <p:spPr>
          <a:xfrm>
            <a:off x="4006300" y="3670200"/>
            <a:ext cx="1670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Bellman Equation</a:t>
            </a:r>
          </a:p>
        </p:txBody>
      </p:sp>
      <p:cxnSp>
        <p:nvCxnSpPr>
          <p:cNvPr id="162" name="Shape 162"/>
          <p:cNvCxnSpPr>
            <a:stCxn id="160" idx="3"/>
            <a:endCxn id="161" idx="1"/>
          </p:cNvCxnSpPr>
          <p:nvPr/>
        </p:nvCxnSpPr>
        <p:spPr>
          <a:xfrm flipH="1" rot="10800000">
            <a:off x="2594750" y="3822887"/>
            <a:ext cx="1411500" cy="261600"/>
          </a:xfrm>
          <a:prstGeom prst="straightConnector1">
            <a:avLst/>
          </a:prstGeom>
          <a:noFill/>
          <a:ln cap="flat" cmpd="sng" w="9525">
            <a:solidFill>
              <a:schemeClr val="dk2"/>
            </a:solidFill>
            <a:prstDash val="solid"/>
            <a:round/>
            <a:headEnd len="lg" w="lg" type="none"/>
            <a:tailEnd len="lg" w="lg" type="none"/>
          </a:ln>
        </p:spPr>
      </p:cxnSp>
      <p:sp>
        <p:nvSpPr>
          <p:cNvPr id="163" name="Shape 163"/>
          <p:cNvSpPr/>
          <p:nvPr/>
        </p:nvSpPr>
        <p:spPr>
          <a:xfrm>
            <a:off x="7261614" y="3588457"/>
            <a:ext cx="12363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Yes/No</a:t>
            </a:r>
          </a:p>
        </p:txBody>
      </p:sp>
      <p:cxnSp>
        <p:nvCxnSpPr>
          <p:cNvPr id="164" name="Shape 164"/>
          <p:cNvCxnSpPr>
            <a:stCxn id="161" idx="3"/>
            <a:endCxn id="163" idx="1"/>
          </p:cNvCxnSpPr>
          <p:nvPr/>
        </p:nvCxnSpPr>
        <p:spPr>
          <a:xfrm>
            <a:off x="5676700" y="3822900"/>
            <a:ext cx="1584900" cy="0"/>
          </a:xfrm>
          <a:prstGeom prst="straightConnector1">
            <a:avLst/>
          </a:prstGeom>
          <a:noFill/>
          <a:ln cap="flat" cmpd="sng" w="9525">
            <a:solidFill>
              <a:schemeClr val="dk2"/>
            </a:solidFill>
            <a:prstDash val="solid"/>
            <a:round/>
            <a:headEnd len="lg" w="lg" type="none"/>
            <a:tailEnd len="lg" w="lg" type="none"/>
          </a:ln>
        </p:spPr>
      </p:cxnSp>
      <p:cxnSp>
        <p:nvCxnSpPr>
          <p:cNvPr id="165" name="Shape 165"/>
          <p:cNvCxnSpPr>
            <a:stCxn id="151" idx="3"/>
            <a:endCxn id="161" idx="1"/>
          </p:cNvCxnSpPr>
          <p:nvPr/>
        </p:nvCxnSpPr>
        <p:spPr>
          <a:xfrm>
            <a:off x="2687400" y="2099725"/>
            <a:ext cx="1318800" cy="1723200"/>
          </a:xfrm>
          <a:prstGeom prst="straightConnector1">
            <a:avLst/>
          </a:prstGeom>
          <a:noFill/>
          <a:ln cap="flat" cmpd="sng" w="9525">
            <a:solidFill>
              <a:schemeClr val="dk2"/>
            </a:solidFill>
            <a:prstDash val="solid"/>
            <a:round/>
            <a:headEnd len="lg" w="lg" type="none"/>
            <a:tailEnd len="lg" w="lg" type="none"/>
          </a:ln>
        </p:spPr>
      </p:cxnSp>
      <p:sp>
        <p:nvSpPr>
          <p:cNvPr id="166" name="Shape 166"/>
          <p:cNvSpPr/>
          <p:nvPr/>
        </p:nvSpPr>
        <p:spPr>
          <a:xfrm>
            <a:off x="7152539" y="2544482"/>
            <a:ext cx="12363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State Values</a:t>
            </a:r>
          </a:p>
        </p:txBody>
      </p:sp>
      <p:cxnSp>
        <p:nvCxnSpPr>
          <p:cNvPr id="167" name="Shape 167"/>
          <p:cNvCxnSpPr>
            <a:stCxn id="153" idx="3"/>
            <a:endCxn id="166" idx="1"/>
          </p:cNvCxnSpPr>
          <p:nvPr/>
        </p:nvCxnSpPr>
        <p:spPr>
          <a:xfrm>
            <a:off x="5584850" y="2101792"/>
            <a:ext cx="1567800" cy="677100"/>
          </a:xfrm>
          <a:prstGeom prst="straightConnector1">
            <a:avLst/>
          </a:prstGeom>
          <a:noFill/>
          <a:ln cap="flat" cmpd="sng" w="9525">
            <a:solidFill>
              <a:schemeClr val="dk2"/>
            </a:solidFill>
            <a:prstDash val="solid"/>
            <a:round/>
            <a:headEnd len="lg" w="lg" type="none"/>
            <a:tailEnd len="lg" w="lg" type="none"/>
          </a:ln>
        </p:spPr>
      </p:cxnSp>
      <p:cxnSp>
        <p:nvCxnSpPr>
          <p:cNvPr id="168" name="Shape 168"/>
          <p:cNvCxnSpPr>
            <a:stCxn id="150" idx="3"/>
            <a:endCxn id="166" idx="1"/>
          </p:cNvCxnSpPr>
          <p:nvPr/>
        </p:nvCxnSpPr>
        <p:spPr>
          <a:xfrm>
            <a:off x="5608500" y="1150400"/>
            <a:ext cx="1544100" cy="1628400"/>
          </a:xfrm>
          <a:prstGeom prst="straightConnector1">
            <a:avLst/>
          </a:prstGeom>
          <a:noFill/>
          <a:ln cap="flat" cmpd="sng" w="9525">
            <a:solidFill>
              <a:schemeClr val="dk2"/>
            </a:solidFill>
            <a:prstDash val="solid"/>
            <a:round/>
            <a:headEnd len="lg" w="lg" type="none"/>
            <a:tailEnd len="lg" w="lg" type="none"/>
          </a:ln>
        </p:spPr>
      </p:cxnSp>
      <p:sp>
        <p:nvSpPr>
          <p:cNvPr id="154" name="Shape 154"/>
          <p:cNvSpPr/>
          <p:nvPr/>
        </p:nvSpPr>
        <p:spPr>
          <a:xfrm>
            <a:off x="7152552" y="1858975"/>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Policy: </a:t>
            </a:r>
          </a:p>
          <a:p>
            <a:pPr indent="0" lvl="0" marL="0" rtl="0" algn="ctr">
              <a:spcBef>
                <a:spcPts val="0"/>
              </a:spcBef>
              <a:buNone/>
            </a:pPr>
            <a:r>
              <a:rPr lang="en"/>
              <a:t>S →  A</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p:nvPr/>
        </p:nvSpPr>
        <p:spPr>
          <a:xfrm>
            <a:off x="258850" y="750175"/>
            <a:ext cx="8670300" cy="40575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174" name="Shape 174"/>
          <p:cNvSpPr txBox="1"/>
          <p:nvPr>
            <p:ph type="title"/>
          </p:nvPr>
        </p:nvSpPr>
        <p:spPr>
          <a:xfrm>
            <a:off x="166800" y="92501"/>
            <a:ext cx="8229600" cy="495300"/>
          </a:xfrm>
          <a:prstGeom prst="rect">
            <a:avLst/>
          </a:prstGeom>
        </p:spPr>
        <p:txBody>
          <a:bodyPr anchorCtr="0" anchor="b" bIns="91425" lIns="91425" rIns="91425" wrap="square" tIns="91425">
            <a:noAutofit/>
          </a:bodyPr>
          <a:lstStyle/>
          <a:p>
            <a:pPr indent="0" lvl="0" marL="0" rtl="0">
              <a:spcBef>
                <a:spcPts val="0"/>
              </a:spcBef>
              <a:buNone/>
            </a:pPr>
            <a:r>
              <a:rPr lang="en"/>
              <a:t>Part I: Search -- Markov Decision Processes</a:t>
            </a:r>
          </a:p>
        </p:txBody>
      </p:sp>
      <p:sp>
        <p:nvSpPr>
          <p:cNvPr id="175" name="Shape 175"/>
          <p:cNvSpPr/>
          <p:nvPr/>
        </p:nvSpPr>
        <p:spPr>
          <a:xfrm>
            <a:off x="3984300" y="997700"/>
            <a:ext cx="1624200" cy="305400"/>
          </a:xfrm>
          <a:prstGeom prst="rect">
            <a:avLst/>
          </a:prstGeom>
          <a:solidFill>
            <a:srgbClr val="F4CCCC"/>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Expectimax</a:t>
            </a:r>
          </a:p>
        </p:txBody>
      </p:sp>
      <p:cxnSp>
        <p:nvCxnSpPr>
          <p:cNvPr id="176" name="Shape 176"/>
          <p:cNvCxnSpPr>
            <a:stCxn id="177" idx="3"/>
            <a:endCxn id="178" idx="1"/>
          </p:cNvCxnSpPr>
          <p:nvPr/>
        </p:nvCxnSpPr>
        <p:spPr>
          <a:xfrm flipH="1" rot="10800000">
            <a:off x="5584850" y="2093392"/>
            <a:ext cx="1567800" cy="8400"/>
          </a:xfrm>
          <a:prstGeom prst="straightConnector1">
            <a:avLst/>
          </a:prstGeom>
          <a:noFill/>
          <a:ln cap="flat" cmpd="sng" w="9525">
            <a:solidFill>
              <a:schemeClr val="dk2"/>
            </a:solidFill>
            <a:prstDash val="solid"/>
            <a:round/>
            <a:headEnd len="lg" w="lg" type="none"/>
            <a:tailEnd len="lg" w="lg" type="none"/>
          </a:ln>
        </p:spPr>
      </p:cxnSp>
      <p:cxnSp>
        <p:nvCxnSpPr>
          <p:cNvPr id="179" name="Shape 179"/>
          <p:cNvCxnSpPr>
            <a:stCxn id="180" idx="3"/>
            <a:endCxn id="175" idx="1"/>
          </p:cNvCxnSpPr>
          <p:nvPr/>
        </p:nvCxnSpPr>
        <p:spPr>
          <a:xfrm flipH="1" rot="10800000">
            <a:off x="2687400" y="1150400"/>
            <a:ext cx="1296900" cy="949200"/>
          </a:xfrm>
          <a:prstGeom prst="straightConnector1">
            <a:avLst/>
          </a:prstGeom>
          <a:noFill/>
          <a:ln cap="flat" cmpd="sng" w="9525">
            <a:solidFill>
              <a:schemeClr val="dk2"/>
            </a:solidFill>
            <a:prstDash val="solid"/>
            <a:round/>
            <a:headEnd len="lg" w="lg" type="none"/>
            <a:tailEnd len="lg" w="lg" type="none"/>
          </a:ln>
        </p:spPr>
      </p:cxnSp>
      <p:sp>
        <p:nvSpPr>
          <p:cNvPr id="181" name="Shape 181"/>
          <p:cNvSpPr txBox="1"/>
          <p:nvPr/>
        </p:nvSpPr>
        <p:spPr>
          <a:xfrm>
            <a:off x="258850" y="4749839"/>
            <a:ext cx="1314900" cy="505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Lecture 9</a:t>
            </a:r>
          </a:p>
        </p:txBody>
      </p:sp>
      <p:sp>
        <p:nvSpPr>
          <p:cNvPr id="177" name="Shape 177"/>
          <p:cNvSpPr/>
          <p:nvPr/>
        </p:nvSpPr>
        <p:spPr>
          <a:xfrm>
            <a:off x="4098050" y="1949092"/>
            <a:ext cx="14868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Value Iteration</a:t>
            </a:r>
          </a:p>
        </p:txBody>
      </p:sp>
      <p:cxnSp>
        <p:nvCxnSpPr>
          <p:cNvPr id="182" name="Shape 182"/>
          <p:cNvCxnSpPr>
            <a:stCxn id="180" idx="3"/>
            <a:endCxn id="177" idx="1"/>
          </p:cNvCxnSpPr>
          <p:nvPr/>
        </p:nvCxnSpPr>
        <p:spPr>
          <a:xfrm>
            <a:off x="2687450" y="2099692"/>
            <a:ext cx="1410600" cy="2100"/>
          </a:xfrm>
          <a:prstGeom prst="straightConnector1">
            <a:avLst/>
          </a:prstGeom>
          <a:noFill/>
          <a:ln cap="flat" cmpd="sng" w="9525">
            <a:solidFill>
              <a:schemeClr val="dk2"/>
            </a:solidFill>
            <a:prstDash val="solid"/>
            <a:round/>
            <a:headEnd len="lg" w="lg" type="none"/>
            <a:tailEnd len="lg" w="lg" type="none"/>
          </a:ln>
        </p:spPr>
      </p:cxnSp>
      <p:cxnSp>
        <p:nvCxnSpPr>
          <p:cNvPr id="183" name="Shape 183"/>
          <p:cNvCxnSpPr>
            <a:stCxn id="175" idx="3"/>
            <a:endCxn id="178" idx="1"/>
          </p:cNvCxnSpPr>
          <p:nvPr/>
        </p:nvCxnSpPr>
        <p:spPr>
          <a:xfrm>
            <a:off x="5608500" y="1150400"/>
            <a:ext cx="1544100" cy="942900"/>
          </a:xfrm>
          <a:prstGeom prst="straightConnector1">
            <a:avLst/>
          </a:prstGeom>
          <a:noFill/>
          <a:ln cap="flat" cmpd="sng" w="9525">
            <a:solidFill>
              <a:schemeClr val="dk2"/>
            </a:solidFill>
            <a:prstDash val="solid"/>
            <a:round/>
            <a:headEnd len="lg" w="lg" type="none"/>
            <a:tailEnd len="lg" w="lg" type="none"/>
          </a:ln>
        </p:spPr>
      </p:cxnSp>
      <p:sp>
        <p:nvSpPr>
          <p:cNvPr id="184" name="Shape 184"/>
          <p:cNvSpPr/>
          <p:nvPr/>
        </p:nvSpPr>
        <p:spPr>
          <a:xfrm>
            <a:off x="794800" y="3669450"/>
            <a:ext cx="1584900" cy="305400"/>
          </a:xfrm>
          <a:prstGeom prst="rect">
            <a:avLst/>
          </a:prstGeom>
          <a:solidFill>
            <a:srgbClr val="C9DAF8"/>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0"/>
              </a:spcBef>
              <a:buClr>
                <a:schemeClr val="dk1"/>
              </a:buClr>
              <a:buSzPts val="1100"/>
              <a:buFont typeface="Arial"/>
              <a:buNone/>
            </a:pPr>
            <a:r>
              <a:rPr lang="en">
                <a:solidFill>
                  <a:schemeClr val="dk1"/>
                </a:solidFill>
              </a:rPr>
              <a:t>Policy: S →  A</a:t>
            </a:r>
          </a:p>
        </p:txBody>
      </p:sp>
      <p:sp>
        <p:nvSpPr>
          <p:cNvPr id="185" name="Shape 185"/>
          <p:cNvSpPr/>
          <p:nvPr/>
        </p:nvSpPr>
        <p:spPr>
          <a:xfrm>
            <a:off x="4006300" y="3670200"/>
            <a:ext cx="1670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Policy Evaluation</a:t>
            </a:r>
          </a:p>
        </p:txBody>
      </p:sp>
      <p:cxnSp>
        <p:nvCxnSpPr>
          <p:cNvPr id="186" name="Shape 186"/>
          <p:cNvCxnSpPr>
            <a:stCxn id="184" idx="3"/>
            <a:endCxn id="185" idx="1"/>
          </p:cNvCxnSpPr>
          <p:nvPr/>
        </p:nvCxnSpPr>
        <p:spPr>
          <a:xfrm>
            <a:off x="2379700" y="3822150"/>
            <a:ext cx="1626600" cy="900"/>
          </a:xfrm>
          <a:prstGeom prst="straightConnector1">
            <a:avLst/>
          </a:prstGeom>
          <a:noFill/>
          <a:ln cap="flat" cmpd="sng" w="9525">
            <a:solidFill>
              <a:schemeClr val="dk2"/>
            </a:solidFill>
            <a:prstDash val="solid"/>
            <a:round/>
            <a:headEnd len="lg" w="lg" type="none"/>
            <a:tailEnd len="lg" w="lg" type="none"/>
          </a:ln>
        </p:spPr>
      </p:cxnSp>
      <p:sp>
        <p:nvSpPr>
          <p:cNvPr id="187" name="Shape 187"/>
          <p:cNvSpPr/>
          <p:nvPr/>
        </p:nvSpPr>
        <p:spPr>
          <a:xfrm>
            <a:off x="7261627" y="3588450"/>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Values of States under Policy</a:t>
            </a:r>
          </a:p>
        </p:txBody>
      </p:sp>
      <p:cxnSp>
        <p:nvCxnSpPr>
          <p:cNvPr id="188" name="Shape 188"/>
          <p:cNvCxnSpPr>
            <a:stCxn id="185" idx="3"/>
            <a:endCxn id="187" idx="1"/>
          </p:cNvCxnSpPr>
          <p:nvPr/>
        </p:nvCxnSpPr>
        <p:spPr>
          <a:xfrm>
            <a:off x="5676700" y="3822900"/>
            <a:ext cx="1584900" cy="0"/>
          </a:xfrm>
          <a:prstGeom prst="straightConnector1">
            <a:avLst/>
          </a:prstGeom>
          <a:noFill/>
          <a:ln cap="flat" cmpd="sng" w="9525">
            <a:solidFill>
              <a:schemeClr val="dk2"/>
            </a:solidFill>
            <a:prstDash val="solid"/>
            <a:round/>
            <a:headEnd len="lg" w="lg" type="none"/>
            <a:tailEnd len="lg" w="lg" type="none"/>
          </a:ln>
        </p:spPr>
      </p:cxnSp>
      <p:cxnSp>
        <p:nvCxnSpPr>
          <p:cNvPr id="189" name="Shape 189"/>
          <p:cNvCxnSpPr>
            <a:stCxn id="180" idx="3"/>
            <a:endCxn id="185" idx="1"/>
          </p:cNvCxnSpPr>
          <p:nvPr/>
        </p:nvCxnSpPr>
        <p:spPr>
          <a:xfrm>
            <a:off x="2687500" y="2099700"/>
            <a:ext cx="1318800" cy="1723200"/>
          </a:xfrm>
          <a:prstGeom prst="straightConnector1">
            <a:avLst/>
          </a:prstGeom>
          <a:noFill/>
          <a:ln cap="flat" cmpd="sng" w="9525">
            <a:solidFill>
              <a:schemeClr val="dk2"/>
            </a:solidFill>
            <a:prstDash val="solid"/>
            <a:round/>
            <a:headEnd len="lg" w="lg" type="none"/>
            <a:tailEnd len="lg" w="lg" type="none"/>
          </a:ln>
        </p:spPr>
      </p:cxnSp>
      <p:sp>
        <p:nvSpPr>
          <p:cNvPr id="190" name="Shape 190"/>
          <p:cNvSpPr/>
          <p:nvPr/>
        </p:nvSpPr>
        <p:spPr>
          <a:xfrm>
            <a:off x="7152539" y="2544482"/>
            <a:ext cx="12363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State Values</a:t>
            </a:r>
          </a:p>
        </p:txBody>
      </p:sp>
      <p:cxnSp>
        <p:nvCxnSpPr>
          <p:cNvPr id="191" name="Shape 191"/>
          <p:cNvCxnSpPr>
            <a:stCxn id="177" idx="3"/>
            <a:endCxn id="190" idx="1"/>
          </p:cNvCxnSpPr>
          <p:nvPr/>
        </p:nvCxnSpPr>
        <p:spPr>
          <a:xfrm>
            <a:off x="5584850" y="2101792"/>
            <a:ext cx="1567800" cy="677100"/>
          </a:xfrm>
          <a:prstGeom prst="straightConnector1">
            <a:avLst/>
          </a:prstGeom>
          <a:noFill/>
          <a:ln cap="flat" cmpd="sng" w="9525">
            <a:solidFill>
              <a:schemeClr val="dk2"/>
            </a:solidFill>
            <a:prstDash val="solid"/>
            <a:round/>
            <a:headEnd len="lg" w="lg" type="none"/>
            <a:tailEnd len="lg" w="lg" type="none"/>
          </a:ln>
        </p:spPr>
      </p:cxnSp>
      <p:cxnSp>
        <p:nvCxnSpPr>
          <p:cNvPr id="192" name="Shape 192"/>
          <p:cNvCxnSpPr>
            <a:stCxn id="175" idx="3"/>
            <a:endCxn id="190" idx="1"/>
          </p:cNvCxnSpPr>
          <p:nvPr/>
        </p:nvCxnSpPr>
        <p:spPr>
          <a:xfrm>
            <a:off x="5608500" y="1150400"/>
            <a:ext cx="1544100" cy="1628400"/>
          </a:xfrm>
          <a:prstGeom prst="straightConnector1">
            <a:avLst/>
          </a:prstGeom>
          <a:noFill/>
          <a:ln cap="flat" cmpd="sng" w="9525">
            <a:solidFill>
              <a:schemeClr val="dk2"/>
            </a:solidFill>
            <a:prstDash val="solid"/>
            <a:round/>
            <a:headEnd len="lg" w="lg" type="none"/>
            <a:tailEnd len="lg" w="lg" type="none"/>
          </a:ln>
        </p:spPr>
      </p:cxnSp>
      <p:sp>
        <p:nvSpPr>
          <p:cNvPr id="178" name="Shape 178"/>
          <p:cNvSpPr/>
          <p:nvPr/>
        </p:nvSpPr>
        <p:spPr>
          <a:xfrm>
            <a:off x="7152552" y="1858975"/>
            <a:ext cx="1486800" cy="4689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Optimal Policy: </a:t>
            </a:r>
          </a:p>
          <a:p>
            <a:pPr indent="0" lvl="0" marL="0" rtl="0" algn="ctr">
              <a:spcBef>
                <a:spcPts val="0"/>
              </a:spcBef>
              <a:buNone/>
            </a:pPr>
            <a:r>
              <a:rPr lang="en"/>
              <a:t>S →  A</a:t>
            </a:r>
          </a:p>
        </p:txBody>
      </p:sp>
      <p:sp>
        <p:nvSpPr>
          <p:cNvPr id="193" name="Shape 193"/>
          <p:cNvSpPr/>
          <p:nvPr/>
        </p:nvSpPr>
        <p:spPr>
          <a:xfrm>
            <a:off x="367200" y="780325"/>
            <a:ext cx="2320200" cy="2638800"/>
          </a:xfrm>
          <a:prstGeom prst="rect">
            <a:avLst/>
          </a:prstGeom>
          <a:solidFill>
            <a:srgbClr val="CFE2F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t>Markov Decision Process</a:t>
            </a:r>
          </a:p>
          <a:p>
            <a:pPr indent="-317500" lvl="0" marL="457200" rtl="0">
              <a:spcBef>
                <a:spcPts val="0"/>
              </a:spcBef>
              <a:spcAft>
                <a:spcPts val="0"/>
              </a:spcAft>
              <a:buSzPts val="1400"/>
              <a:buChar char="●"/>
            </a:pPr>
            <a:r>
              <a:rPr lang="en"/>
              <a:t>States: S (+start)</a:t>
            </a:r>
          </a:p>
          <a:p>
            <a:pPr indent="-317500" lvl="0" marL="457200" rtl="0">
              <a:spcBef>
                <a:spcPts val="0"/>
              </a:spcBef>
              <a:spcAft>
                <a:spcPts val="0"/>
              </a:spcAft>
              <a:buSzPts val="1400"/>
              <a:buChar char="●"/>
            </a:pPr>
            <a:r>
              <a:rPr lang="en"/>
              <a:t>Actions: A</a:t>
            </a:r>
          </a:p>
          <a:p>
            <a:pPr indent="-317500" lvl="0" marL="457200" rtl="0">
              <a:spcBef>
                <a:spcPts val="0"/>
              </a:spcBef>
              <a:spcAft>
                <a:spcPts val="0"/>
              </a:spcAft>
              <a:buSzPts val="1400"/>
              <a:buChar char="●"/>
            </a:pPr>
            <a:r>
              <a:rPr lang="en"/>
              <a:t>Transition Function: T(s, a, s’)</a:t>
            </a:r>
          </a:p>
          <a:p>
            <a:pPr indent="-317500" lvl="0" marL="457200" rtl="0">
              <a:spcBef>
                <a:spcPts val="0"/>
              </a:spcBef>
              <a:spcAft>
                <a:spcPts val="0"/>
              </a:spcAft>
              <a:buSzPts val="1400"/>
              <a:buChar char="●"/>
            </a:pPr>
            <a:r>
              <a:rPr lang="en"/>
              <a:t>Reward Function:     R(s, a, s’)</a:t>
            </a:r>
          </a:p>
          <a:p>
            <a:pPr indent="-317500" lvl="0" marL="457200" rtl="0">
              <a:spcBef>
                <a:spcPts val="0"/>
              </a:spcBef>
              <a:buSzPts val="1400"/>
              <a:buChar char="●"/>
            </a:pPr>
            <a:r>
              <a:rPr lang="en"/>
              <a:t>Terminal Test (opt):  S → {t, f}</a:t>
            </a:r>
          </a:p>
          <a:p>
            <a:pPr indent="0" lvl="0" marL="0" rtl="0">
              <a:spcBef>
                <a:spcPts val="0"/>
              </a:spcBef>
              <a:buNone/>
            </a:pPr>
            <a:r>
              <a:t/>
            </a:r>
            <a:endParaRPr/>
          </a:p>
          <a:p>
            <a:pPr indent="0" lvl="0" marL="0" rtl="0">
              <a:spcBef>
                <a:spcPts val="0"/>
              </a:spcBef>
              <a:buNone/>
            </a:pPr>
            <a:r>
              <a:rPr lang="en"/>
              <a:t>(and Discount Factor)</a:t>
            </a:r>
          </a:p>
        </p:txBody>
      </p:sp>
      <p:sp>
        <p:nvSpPr>
          <p:cNvPr id="194" name="Shape 194"/>
          <p:cNvSpPr/>
          <p:nvPr/>
        </p:nvSpPr>
        <p:spPr>
          <a:xfrm>
            <a:off x="4006300" y="4207560"/>
            <a:ext cx="1670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Policy Extraction</a:t>
            </a:r>
          </a:p>
        </p:txBody>
      </p:sp>
      <p:sp>
        <p:nvSpPr>
          <p:cNvPr id="195" name="Shape 195"/>
          <p:cNvSpPr/>
          <p:nvPr/>
        </p:nvSpPr>
        <p:spPr>
          <a:xfrm>
            <a:off x="843850" y="4214588"/>
            <a:ext cx="1486800" cy="305400"/>
          </a:xfrm>
          <a:prstGeom prst="rect">
            <a:avLst/>
          </a:prstGeom>
          <a:solidFill>
            <a:srgbClr val="C9DAF8"/>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State Values</a:t>
            </a:r>
          </a:p>
        </p:txBody>
      </p:sp>
      <p:sp>
        <p:nvSpPr>
          <p:cNvPr id="196" name="Shape 196"/>
          <p:cNvSpPr/>
          <p:nvPr/>
        </p:nvSpPr>
        <p:spPr>
          <a:xfrm>
            <a:off x="7212575" y="4203600"/>
            <a:ext cx="1584900" cy="305400"/>
          </a:xfrm>
          <a:prstGeom prst="rect">
            <a:avLst/>
          </a:prstGeom>
          <a:solidFill>
            <a:srgbClr val="D9D2E9"/>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chemeClr val="dk1"/>
                </a:solidFill>
              </a:rPr>
              <a:t>Policy: S →  A</a:t>
            </a:r>
          </a:p>
        </p:txBody>
      </p:sp>
      <p:cxnSp>
        <p:nvCxnSpPr>
          <p:cNvPr id="197" name="Shape 197"/>
          <p:cNvCxnSpPr>
            <a:stCxn id="195" idx="3"/>
            <a:endCxn id="194" idx="1"/>
          </p:cNvCxnSpPr>
          <p:nvPr/>
        </p:nvCxnSpPr>
        <p:spPr>
          <a:xfrm flipH="1" rot="10800000">
            <a:off x="2330650" y="4360388"/>
            <a:ext cx="1675800" cy="6900"/>
          </a:xfrm>
          <a:prstGeom prst="straightConnector1">
            <a:avLst/>
          </a:prstGeom>
          <a:noFill/>
          <a:ln cap="flat" cmpd="sng" w="9525">
            <a:solidFill>
              <a:schemeClr val="dk2"/>
            </a:solidFill>
            <a:prstDash val="solid"/>
            <a:round/>
            <a:headEnd len="lg" w="lg" type="none"/>
            <a:tailEnd len="lg" w="lg" type="none"/>
          </a:ln>
        </p:spPr>
      </p:cxnSp>
      <p:cxnSp>
        <p:nvCxnSpPr>
          <p:cNvPr id="198" name="Shape 198"/>
          <p:cNvCxnSpPr>
            <a:stCxn id="194" idx="3"/>
            <a:endCxn id="196" idx="1"/>
          </p:cNvCxnSpPr>
          <p:nvPr/>
        </p:nvCxnSpPr>
        <p:spPr>
          <a:xfrm flipH="1" rot="10800000">
            <a:off x="5676700" y="4356360"/>
            <a:ext cx="1536000" cy="3900"/>
          </a:xfrm>
          <a:prstGeom prst="straightConnector1">
            <a:avLst/>
          </a:prstGeom>
          <a:noFill/>
          <a:ln cap="flat" cmpd="sng" w="9525">
            <a:solidFill>
              <a:schemeClr val="dk2"/>
            </a:solidFill>
            <a:prstDash val="solid"/>
            <a:round/>
            <a:headEnd len="lg" w="lg" type="none"/>
            <a:tailEnd len="lg" w="lg" type="none"/>
          </a:ln>
        </p:spPr>
      </p:cxnSp>
      <p:sp>
        <p:nvSpPr>
          <p:cNvPr id="199" name="Shape 199"/>
          <p:cNvSpPr/>
          <p:nvPr/>
        </p:nvSpPr>
        <p:spPr>
          <a:xfrm>
            <a:off x="4006250" y="2733322"/>
            <a:ext cx="1670400" cy="305400"/>
          </a:xfrm>
          <a:prstGeom prst="rect">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t>Policy Iteration</a:t>
            </a:r>
          </a:p>
        </p:txBody>
      </p:sp>
      <p:cxnSp>
        <p:nvCxnSpPr>
          <p:cNvPr id="200" name="Shape 200"/>
          <p:cNvCxnSpPr>
            <a:stCxn id="193" idx="3"/>
            <a:endCxn id="194" idx="1"/>
          </p:cNvCxnSpPr>
          <p:nvPr/>
        </p:nvCxnSpPr>
        <p:spPr>
          <a:xfrm>
            <a:off x="2687400" y="2099725"/>
            <a:ext cx="1318800" cy="2260500"/>
          </a:xfrm>
          <a:prstGeom prst="straightConnector1">
            <a:avLst/>
          </a:prstGeom>
          <a:noFill/>
          <a:ln cap="flat" cmpd="sng" w="9525">
            <a:solidFill>
              <a:schemeClr val="dk2"/>
            </a:solidFill>
            <a:prstDash val="solid"/>
            <a:round/>
            <a:headEnd len="lg" w="lg" type="none"/>
            <a:tailEnd len="lg" w="lg" type="none"/>
          </a:ln>
        </p:spPr>
      </p:cxnSp>
      <p:cxnSp>
        <p:nvCxnSpPr>
          <p:cNvPr id="201" name="Shape 201"/>
          <p:cNvCxnSpPr>
            <a:stCxn id="193" idx="3"/>
            <a:endCxn id="199" idx="1"/>
          </p:cNvCxnSpPr>
          <p:nvPr/>
        </p:nvCxnSpPr>
        <p:spPr>
          <a:xfrm>
            <a:off x="2687400" y="2099725"/>
            <a:ext cx="1318800" cy="786300"/>
          </a:xfrm>
          <a:prstGeom prst="straightConnector1">
            <a:avLst/>
          </a:prstGeom>
          <a:noFill/>
          <a:ln cap="flat" cmpd="sng" w="9525">
            <a:solidFill>
              <a:schemeClr val="dk2"/>
            </a:solidFill>
            <a:prstDash val="solid"/>
            <a:round/>
            <a:headEnd len="lg" w="lg" type="none"/>
            <a:tailEnd len="lg" w="lg" type="none"/>
          </a:ln>
        </p:spPr>
      </p:cxnSp>
      <p:cxnSp>
        <p:nvCxnSpPr>
          <p:cNvPr id="202" name="Shape 202"/>
          <p:cNvCxnSpPr>
            <a:stCxn id="199" idx="3"/>
            <a:endCxn id="190" idx="1"/>
          </p:cNvCxnSpPr>
          <p:nvPr/>
        </p:nvCxnSpPr>
        <p:spPr>
          <a:xfrm flipH="1" rot="10800000">
            <a:off x="5676650" y="2778922"/>
            <a:ext cx="1476000" cy="107100"/>
          </a:xfrm>
          <a:prstGeom prst="straightConnector1">
            <a:avLst/>
          </a:prstGeom>
          <a:noFill/>
          <a:ln cap="flat" cmpd="sng" w="9525">
            <a:solidFill>
              <a:schemeClr val="dk2"/>
            </a:solidFill>
            <a:prstDash val="solid"/>
            <a:round/>
            <a:headEnd len="lg" w="lg" type="none"/>
            <a:tailEnd len="lg" w="lg" type="none"/>
          </a:ln>
        </p:spPr>
      </p:cxnSp>
      <p:cxnSp>
        <p:nvCxnSpPr>
          <p:cNvPr id="203" name="Shape 203"/>
          <p:cNvCxnSpPr>
            <a:stCxn id="199" idx="3"/>
            <a:endCxn id="178" idx="1"/>
          </p:cNvCxnSpPr>
          <p:nvPr/>
        </p:nvCxnSpPr>
        <p:spPr>
          <a:xfrm flipH="1" rot="10800000">
            <a:off x="5676650" y="2093422"/>
            <a:ext cx="1476000" cy="792600"/>
          </a:xfrm>
          <a:prstGeom prst="straightConnector1">
            <a:avLst/>
          </a:prstGeom>
          <a:noFill/>
          <a:ln cap="flat" cmpd="sng" w="9525">
            <a:solidFill>
              <a:schemeClr val="dk2"/>
            </a:solidFill>
            <a:prstDash val="solid"/>
            <a:round/>
            <a:headEnd len="lg" w="lg" type="none"/>
            <a:tailEnd len="lg" w="lg" type="none"/>
          </a:ln>
        </p:spPr>
      </p:cxnSp>
      <p:sp>
        <p:nvSpPr>
          <p:cNvPr id="204" name="Shape 204"/>
          <p:cNvSpPr txBox="1"/>
          <p:nvPr/>
        </p:nvSpPr>
        <p:spPr>
          <a:xfrm>
            <a:off x="668025" y="4469850"/>
            <a:ext cx="8447100" cy="305400"/>
          </a:xfrm>
          <a:prstGeom prst="rect">
            <a:avLst/>
          </a:prstGeom>
          <a:noFill/>
          <a:ln>
            <a:noFill/>
          </a:ln>
        </p:spPr>
        <p:txBody>
          <a:bodyPr anchorCtr="0" anchor="t" bIns="91425" lIns="91425" rIns="91425" wrap="square" tIns="91425">
            <a:noAutofit/>
          </a:bodyPr>
          <a:lstStyle/>
          <a:p>
            <a:pPr indent="0" lvl="0" marL="0">
              <a:spcBef>
                <a:spcPts val="0"/>
              </a:spcBef>
              <a:buNone/>
            </a:pPr>
            <a:r>
              <a:rPr lang="en"/>
              <a:t>Note: Each iteration of policy iteration is one call to policy evaluation, followed by one policy extraction.</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